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258" r:id="rId6"/>
    <p:sldId id="259" r:id="rId7"/>
    <p:sldId id="265" r:id="rId8"/>
    <p:sldId id="270" r:id="rId9"/>
    <p:sldId id="271" r:id="rId10"/>
    <p:sldId id="266" r:id="rId11"/>
    <p:sldId id="264" r:id="rId12"/>
    <p:sldId id="268" r:id="rId13"/>
    <p:sldId id="269" r:id="rId14"/>
    <p:sldId id="267"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D2D690-038B-456B-9996-0A9327B2BF40}" v="1" dt="2024-01-08T22:54:47.280"/>
    <p1510:client id="{805127EB-8FAC-464A-AEE8-411F0227F8C5}" v="25" dt="2024-01-09T17:47:29.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194" y="21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E09AF599-F3CB-41B7-AE52-8C78AF7BEE25}" type="datetimeFigureOut">
              <a:rPr lang="en-US"/>
              <a:pPr>
                <a:defRPr/>
              </a:pPr>
              <a:t>8/8/2024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58E3A1C-266C-4F21-B551-2E7531E91174}" type="slidenum">
              <a:rPr lang="en-US" altLang="en-US"/>
              <a:pPr>
                <a:defRPr/>
              </a:pPr>
              <a:t>‹#›</a:t>
            </a:fld>
            <a:endParaRPr lang="en-US" altLang="en-US"/>
          </a:p>
        </p:txBody>
      </p:sp>
    </p:spTree>
    <p:extLst>
      <p:ext uri="{BB962C8B-B14F-4D97-AF65-F5344CB8AC3E}">
        <p14:creationId xmlns:p14="http://schemas.microsoft.com/office/powerpoint/2010/main" val="3187526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4AA9E0CA-6F17-4257-9ED9-C48C90BE7BA4}" type="datetimeFigureOut">
              <a:rPr lang="en-US"/>
              <a:pPr>
                <a:defRPr/>
              </a:pPr>
              <a:t>8/8/2024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24A856D-A42D-4577-8196-3A6DF1B5B436}" type="slidenum">
              <a:rPr lang="en-US" altLang="en-US"/>
              <a:pPr>
                <a:defRPr/>
              </a:pPr>
              <a:t>‹#›</a:t>
            </a:fld>
            <a:endParaRPr lang="en-US" altLang="en-US"/>
          </a:p>
        </p:txBody>
      </p:sp>
    </p:spTree>
    <p:extLst>
      <p:ext uri="{BB962C8B-B14F-4D97-AF65-F5344CB8AC3E}">
        <p14:creationId xmlns:p14="http://schemas.microsoft.com/office/powerpoint/2010/main" val="3051200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1568159-E904-4164-B92A-8B4E5A3FF1B5}" type="slidenum">
              <a:rPr lang="en-US" altLang="en-US" smtClean="0"/>
              <a:pPr>
                <a:spcBef>
                  <a:spcPct val="0"/>
                </a:spcBef>
              </a:pPr>
              <a:t>3</a:t>
            </a:fld>
            <a:endParaRPr lang="en-US" altLang="en-US"/>
          </a:p>
        </p:txBody>
      </p:sp>
    </p:spTree>
    <p:extLst>
      <p:ext uri="{BB962C8B-B14F-4D97-AF65-F5344CB8AC3E}">
        <p14:creationId xmlns:p14="http://schemas.microsoft.com/office/powerpoint/2010/main" val="413302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24A856D-A42D-4577-8196-3A6DF1B5B436}" type="slidenum">
              <a:rPr lang="en-US" altLang="en-US" smtClean="0"/>
              <a:pPr>
                <a:defRPr/>
              </a:pPr>
              <a:t>11</a:t>
            </a:fld>
            <a:endParaRPr lang="en-US" altLang="en-US"/>
          </a:p>
        </p:txBody>
      </p:sp>
    </p:spTree>
    <p:extLst>
      <p:ext uri="{BB962C8B-B14F-4D97-AF65-F5344CB8AC3E}">
        <p14:creationId xmlns:p14="http://schemas.microsoft.com/office/powerpoint/2010/main" val="2885037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extBox 2"/>
          <p:cNvSpPr txBox="1"/>
          <p:nvPr userDrawn="1"/>
        </p:nvSpPr>
        <p:spPr>
          <a:xfrm>
            <a:off x="0" y="6604000"/>
            <a:ext cx="6108700" cy="254000"/>
          </a:xfrm>
          <a:prstGeom prst="rect">
            <a:avLst/>
          </a:prstGeom>
          <a:noFill/>
        </p:spPr>
        <p:txBody>
          <a:bodyPr>
            <a:spAutoFit/>
          </a:bodyPr>
          <a:lstStyle/>
          <a:p>
            <a:pPr eaLnBrk="1" fontAlgn="auto" hangingPunct="1">
              <a:spcBef>
                <a:spcPts val="0"/>
              </a:spcBef>
              <a:spcAft>
                <a:spcPts val="0"/>
              </a:spcAft>
              <a:defRPr/>
            </a:pPr>
            <a:r>
              <a:rPr lang="en-US" sz="1050" dirty="0">
                <a:solidFill>
                  <a:schemeClr val="tx2"/>
                </a:solidFill>
                <a:latin typeface="Gill Sans MT" panose="020B0502020104020203" pitchFamily="34" charset="0"/>
                <a:cs typeface="Times New Roman" pitchFamily="18" charset="0"/>
              </a:rPr>
              <a:t>© 2024 American College of Apothecaries.  All rights reserved.</a:t>
            </a:r>
            <a:endParaRPr lang="en-US" dirty="0">
              <a:solidFill>
                <a:schemeClr val="tx2"/>
              </a:solidFill>
              <a:latin typeface="Gill Sans MT" panose="020B0502020104020203" pitchFamily="34" charset="0"/>
              <a:cs typeface="Times New Roman" pitchFamily="18" charset="0"/>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Times New Roman" pitchFamily="18" charset="0"/>
                <a:cs typeface="Times New Roman" pitchFamily="18" charset="0"/>
              </a:defRPr>
            </a:lvl1pPr>
          </a:lstStyle>
          <a:p>
            <a:r>
              <a:rPr lang="en-US"/>
              <a:t>Click to edit Master title style</a:t>
            </a:r>
          </a:p>
        </p:txBody>
      </p:sp>
      <p:sp>
        <p:nvSpPr>
          <p:cNvPr id="5" name="Slide Number Placeholder 2"/>
          <p:cNvSpPr>
            <a:spLocks noGrp="1"/>
          </p:cNvSpPr>
          <p:nvPr>
            <p:ph type="sldNum" sz="quarter" idx="10"/>
          </p:nvPr>
        </p:nvSpPr>
        <p:spPr>
          <a:xfrm>
            <a:off x="609600" y="5867400"/>
            <a:ext cx="533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Times New Roman" panose="02020603050405020304" pitchFamily="18" charset="0"/>
                <a:cs typeface="Times New Roman" panose="02020603050405020304" pitchFamily="18" charset="0"/>
              </a:defRPr>
            </a:lvl1pPr>
          </a:lstStyle>
          <a:p>
            <a:pPr>
              <a:defRPr/>
            </a:pPr>
            <a:fld id="{DD687BDA-8FED-4B14-8F71-3E2C132294A4}" type="slidenum">
              <a:rPr lang="en-US" altLang="en-US"/>
              <a:pPr>
                <a:defRPr/>
              </a:pPr>
              <a:t>‹#›</a:t>
            </a:fld>
            <a:endParaRPr lang="en-US" altLang="en-US"/>
          </a:p>
        </p:txBody>
      </p:sp>
      <p:pic>
        <p:nvPicPr>
          <p:cNvPr id="6" name="Picture 5">
            <a:extLst>
              <a:ext uri="{FF2B5EF4-FFF2-40B4-BE49-F238E27FC236}">
                <a16:creationId xmlns:a16="http://schemas.microsoft.com/office/drawing/2014/main" id="{4B317FF4-5DBB-096C-B080-69EDA33047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1120"/>
          <a:stretch/>
        </p:blipFill>
        <p:spPr bwMode="auto">
          <a:xfrm>
            <a:off x="5791200" y="6075885"/>
            <a:ext cx="3124200" cy="78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578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TextBox 2"/>
          <p:cNvSpPr txBox="1"/>
          <p:nvPr userDrawn="1"/>
        </p:nvSpPr>
        <p:spPr>
          <a:xfrm>
            <a:off x="0" y="6604000"/>
            <a:ext cx="6108700" cy="254000"/>
          </a:xfrm>
          <a:prstGeom prst="rect">
            <a:avLst/>
          </a:prstGeom>
          <a:noFill/>
        </p:spPr>
        <p:txBody>
          <a:bodyPr>
            <a:spAutoFit/>
          </a:bodyPr>
          <a:lstStyle/>
          <a:p>
            <a:pPr eaLnBrk="1" fontAlgn="auto" hangingPunct="1">
              <a:spcBef>
                <a:spcPts val="0"/>
              </a:spcBef>
              <a:spcAft>
                <a:spcPts val="0"/>
              </a:spcAft>
              <a:defRPr/>
            </a:pPr>
            <a:r>
              <a:rPr lang="en-US" sz="1050" dirty="0">
                <a:solidFill>
                  <a:schemeClr val="tx2"/>
                </a:solidFill>
                <a:latin typeface="Gill Sans MT" panose="020B0502020104020203" pitchFamily="34" charset="0"/>
                <a:cs typeface="Times New Roman" pitchFamily="18" charset="0"/>
              </a:rPr>
              <a:t>© 2024 American College of Apothecaries.  All rights reserved.</a:t>
            </a:r>
            <a:endParaRPr lang="en-US" dirty="0">
              <a:solidFill>
                <a:schemeClr val="tx2"/>
              </a:solidFill>
              <a:latin typeface="Gill Sans MT" panose="020B0502020104020203" pitchFamily="34" charset="0"/>
              <a:cs typeface="Times New Roman" pitchFamily="18" charset="0"/>
            </a:endParaRPr>
          </a:p>
        </p:txBody>
      </p:sp>
      <p:sp>
        <p:nvSpPr>
          <p:cNvPr id="9" name="Title 8"/>
          <p:cNvSpPr>
            <a:spLocks noGrp="1"/>
          </p:cNvSpPr>
          <p:nvPr>
            <p:ph type="title"/>
          </p:nvPr>
        </p:nvSpPr>
        <p:spPr>
          <a:xfrm>
            <a:off x="457200" y="274638"/>
            <a:ext cx="8229600" cy="1143000"/>
          </a:xfrm>
          <a:prstGeom prst="rect">
            <a:avLst/>
          </a:prstGeom>
        </p:spPr>
        <p:txBody>
          <a:bodyPr/>
          <a:lstStyle>
            <a:lvl1pPr>
              <a:defRPr>
                <a:latin typeface="Times New Roman" pitchFamily="18" charset="0"/>
                <a:cs typeface="Times New Roman" pitchFamily="18" charset="0"/>
              </a:defRPr>
            </a:lvl1pPr>
          </a:lstStyle>
          <a:p>
            <a:r>
              <a:rPr lang="en-US"/>
              <a:t>Click to edit Master title style</a:t>
            </a:r>
          </a:p>
        </p:txBody>
      </p:sp>
      <p:sp>
        <p:nvSpPr>
          <p:cNvPr id="5" name="Slide Number Placeholder 5"/>
          <p:cNvSpPr>
            <a:spLocks noGrp="1"/>
          </p:cNvSpPr>
          <p:nvPr>
            <p:ph type="sldNum" sz="quarter" idx="10"/>
          </p:nvPr>
        </p:nvSpPr>
        <p:spPr>
          <a:xfrm>
            <a:off x="609600" y="5883275"/>
            <a:ext cx="533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Times New Roman" panose="02020603050405020304" pitchFamily="18" charset="0"/>
                <a:cs typeface="Times New Roman" panose="02020603050405020304" pitchFamily="18" charset="0"/>
              </a:defRPr>
            </a:lvl1pPr>
          </a:lstStyle>
          <a:p>
            <a:pPr>
              <a:defRPr/>
            </a:pPr>
            <a:fld id="{5806F3E1-7AEE-4A31-B67E-6B7B04579D88}" type="slidenum">
              <a:rPr lang="en-US" altLang="en-US"/>
              <a:pPr>
                <a:defRPr/>
              </a:pPr>
              <a:t>‹#›</a:t>
            </a:fld>
            <a:endParaRPr lang="en-US" altLang="en-US"/>
          </a:p>
        </p:txBody>
      </p:sp>
      <p:pic>
        <p:nvPicPr>
          <p:cNvPr id="2" name="Picture 5">
            <a:extLst>
              <a:ext uri="{FF2B5EF4-FFF2-40B4-BE49-F238E27FC236}">
                <a16:creationId xmlns:a16="http://schemas.microsoft.com/office/drawing/2014/main" id="{2F83A37F-10D9-CA36-83B9-FE8364909E1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1120"/>
          <a:stretch/>
        </p:blipFill>
        <p:spPr bwMode="auto">
          <a:xfrm>
            <a:off x="5791200" y="6075885"/>
            <a:ext cx="3124200" cy="78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4898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4" name="TextBox 3"/>
          <p:cNvSpPr txBox="1"/>
          <p:nvPr userDrawn="1"/>
        </p:nvSpPr>
        <p:spPr>
          <a:xfrm>
            <a:off x="0" y="6604000"/>
            <a:ext cx="6108700" cy="254000"/>
          </a:xfrm>
          <a:prstGeom prst="rect">
            <a:avLst/>
          </a:prstGeom>
          <a:noFill/>
        </p:spPr>
        <p:txBody>
          <a:bodyPr>
            <a:spAutoFit/>
          </a:bodyPr>
          <a:lstStyle/>
          <a:p>
            <a:pPr eaLnBrk="1" fontAlgn="auto" hangingPunct="1">
              <a:spcBef>
                <a:spcPts val="0"/>
              </a:spcBef>
              <a:spcAft>
                <a:spcPts val="0"/>
              </a:spcAft>
              <a:defRPr/>
            </a:pPr>
            <a:r>
              <a:rPr lang="en-US" sz="1050" dirty="0">
                <a:solidFill>
                  <a:schemeClr val="tx2"/>
                </a:solidFill>
                <a:latin typeface="Gill Sans MT" panose="020B0502020104020203" pitchFamily="34" charset="0"/>
                <a:cs typeface="Times New Roman" pitchFamily="18" charset="0"/>
              </a:rPr>
              <a:t>© 2024 American College of Apothecaries.  All rights reserved.</a:t>
            </a:r>
            <a:endParaRPr lang="en-US" dirty="0">
              <a:solidFill>
                <a:schemeClr val="tx2"/>
              </a:solidFill>
              <a:latin typeface="Gill Sans MT" panose="020B0502020104020203" pitchFamily="34" charset="0"/>
              <a:cs typeface="Times New Roman" pitchFamily="18" charset="0"/>
            </a:endParaRPr>
          </a:p>
        </p:txBody>
      </p:sp>
      <p:pic>
        <p:nvPicPr>
          <p:cNvPr id="5" name="Picture 5"/>
          <p:cNvPicPr>
            <a:picLocks noChangeAspect="1"/>
          </p:cNvPicPr>
          <p:nvPr userDrawn="1"/>
        </p:nvPicPr>
        <p:blipFill rotWithShape="1">
          <a:blip r:embed="rId2">
            <a:extLst>
              <a:ext uri="{28A0092B-C50C-407E-A947-70E740481C1C}">
                <a14:useLocalDpi xmlns:a14="http://schemas.microsoft.com/office/drawing/2010/main" val="0"/>
              </a:ext>
            </a:extLst>
          </a:blip>
          <a:srcRect b="21120"/>
          <a:stretch/>
        </p:blipFill>
        <p:spPr bwMode="auto">
          <a:xfrm>
            <a:off x="5791200" y="6075885"/>
            <a:ext cx="3124200" cy="78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a:lstStyle>
            <a:lvl1pPr>
              <a:defRPr>
                <a:latin typeface="Times New Roman" pitchFamily="18" charset="0"/>
                <a:cs typeface="Times New Roman" pitchFamily="18" charset="0"/>
              </a:defRPr>
            </a:lvl1pPr>
          </a:lstStyle>
          <a:p>
            <a:r>
              <a:rPr lang="en-US"/>
              <a:t>Click to edit Master title style</a:t>
            </a:r>
          </a:p>
        </p:txBody>
      </p:sp>
      <p:sp>
        <p:nvSpPr>
          <p:cNvPr id="3" name="Content Placeholder 2"/>
          <p:cNvSpPr>
            <a:spLocks noGrp="1"/>
          </p:cNvSpPr>
          <p:nvPr>
            <p:ph idx="1"/>
          </p:nvPr>
        </p:nvSpPr>
        <p:spPr>
          <a:xfrm>
            <a:off x="457200" y="1600200"/>
            <a:ext cx="8229600" cy="3733800"/>
          </a:xfrm>
          <a:prstGeom prst="rect">
            <a:avLst/>
          </a:prstGeo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609600" y="5867400"/>
            <a:ext cx="533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Times New Roman" panose="02020603050405020304" pitchFamily="18" charset="0"/>
                <a:cs typeface="Times New Roman" panose="02020603050405020304" pitchFamily="18" charset="0"/>
              </a:defRPr>
            </a:lvl1pPr>
          </a:lstStyle>
          <a:p>
            <a:pPr>
              <a:defRPr/>
            </a:pPr>
            <a:fld id="{97C1560E-B97E-44BE-BA71-A190B80F02AA}" type="slidenum">
              <a:rPr lang="en-US" altLang="en-US"/>
              <a:pPr>
                <a:defRPr/>
              </a:pPr>
              <a:t>‹#›</a:t>
            </a:fld>
            <a:endParaRPr lang="en-US" altLang="en-US"/>
          </a:p>
        </p:txBody>
      </p:sp>
    </p:spTree>
    <p:extLst>
      <p:ext uri="{BB962C8B-B14F-4D97-AF65-F5344CB8AC3E}">
        <p14:creationId xmlns:p14="http://schemas.microsoft.com/office/powerpoint/2010/main" val="337095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 name="TextBox 2"/>
          <p:cNvSpPr txBox="1"/>
          <p:nvPr userDrawn="1"/>
        </p:nvSpPr>
        <p:spPr>
          <a:xfrm>
            <a:off x="0" y="6604000"/>
            <a:ext cx="6108700" cy="254000"/>
          </a:xfrm>
          <a:prstGeom prst="rect">
            <a:avLst/>
          </a:prstGeom>
          <a:noFill/>
        </p:spPr>
        <p:txBody>
          <a:bodyPr>
            <a:spAutoFit/>
          </a:bodyPr>
          <a:lstStyle/>
          <a:p>
            <a:pPr eaLnBrk="1" fontAlgn="auto" hangingPunct="1">
              <a:spcBef>
                <a:spcPts val="0"/>
              </a:spcBef>
              <a:spcAft>
                <a:spcPts val="0"/>
              </a:spcAft>
              <a:defRPr/>
            </a:pPr>
            <a:r>
              <a:rPr lang="en-US" sz="1050" dirty="0">
                <a:solidFill>
                  <a:schemeClr val="tx2"/>
                </a:solidFill>
                <a:latin typeface="Gill Sans MT" panose="020B0502020104020203" pitchFamily="34" charset="0"/>
                <a:cs typeface="Times New Roman" pitchFamily="18" charset="0"/>
              </a:rPr>
              <a:t>© 2024 American College of Apothecaries.  All rights reserved.</a:t>
            </a:r>
            <a:endParaRPr lang="en-US" dirty="0">
              <a:solidFill>
                <a:schemeClr val="tx2"/>
              </a:solidFill>
              <a:latin typeface="Gill Sans MT" panose="020B0502020104020203" pitchFamily="34" charset="0"/>
              <a:cs typeface="Times New Roman" pitchFamily="18" charset="0"/>
            </a:endParaRPr>
          </a:p>
        </p:txBody>
      </p:sp>
      <p:sp>
        <p:nvSpPr>
          <p:cNvPr id="9" name="Title 8"/>
          <p:cNvSpPr>
            <a:spLocks noGrp="1"/>
          </p:cNvSpPr>
          <p:nvPr>
            <p:ph type="title"/>
          </p:nvPr>
        </p:nvSpPr>
        <p:spPr>
          <a:xfrm>
            <a:off x="457200" y="274638"/>
            <a:ext cx="8229600" cy="1143000"/>
          </a:xfrm>
          <a:prstGeom prst="rect">
            <a:avLst/>
          </a:prstGeom>
        </p:spPr>
        <p:txBody>
          <a:bodyPr/>
          <a:lstStyle>
            <a:lvl1pPr>
              <a:defRPr>
                <a:latin typeface="Times New Roman" pitchFamily="18" charset="0"/>
                <a:cs typeface="Times New Roman" pitchFamily="18" charset="0"/>
              </a:defRPr>
            </a:lvl1pPr>
          </a:lstStyle>
          <a:p>
            <a:r>
              <a:rPr lang="en-US"/>
              <a:t>Click to edit Master title style</a:t>
            </a:r>
          </a:p>
        </p:txBody>
      </p:sp>
      <p:sp>
        <p:nvSpPr>
          <p:cNvPr id="5" name="Slide Number Placeholder 5"/>
          <p:cNvSpPr>
            <a:spLocks noGrp="1"/>
          </p:cNvSpPr>
          <p:nvPr>
            <p:ph type="sldNum" sz="quarter" idx="10"/>
          </p:nvPr>
        </p:nvSpPr>
        <p:spPr>
          <a:xfrm>
            <a:off x="609600" y="5893322"/>
            <a:ext cx="533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Times New Roman" panose="02020603050405020304" pitchFamily="18" charset="0"/>
                <a:cs typeface="Times New Roman" panose="02020603050405020304" pitchFamily="18" charset="0"/>
              </a:defRPr>
            </a:lvl1pPr>
          </a:lstStyle>
          <a:p>
            <a:pPr>
              <a:defRPr/>
            </a:pPr>
            <a:fld id="{90EA9230-5E1B-44C6-91E8-C98FD1A64C6E}" type="slidenum">
              <a:rPr lang="en-US" altLang="en-US"/>
              <a:pPr>
                <a:defRPr/>
              </a:pPr>
              <a:t>‹#›</a:t>
            </a:fld>
            <a:endParaRPr lang="en-US" altLang="en-US"/>
          </a:p>
        </p:txBody>
      </p:sp>
      <p:pic>
        <p:nvPicPr>
          <p:cNvPr id="2" name="Picture 5">
            <a:extLst>
              <a:ext uri="{FF2B5EF4-FFF2-40B4-BE49-F238E27FC236}">
                <a16:creationId xmlns:a16="http://schemas.microsoft.com/office/drawing/2014/main" id="{C4EAF176-CF08-BB83-BDEF-F2F621D933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1120"/>
          <a:stretch/>
        </p:blipFill>
        <p:spPr bwMode="auto">
          <a:xfrm>
            <a:off x="5791200" y="6075885"/>
            <a:ext cx="3124200" cy="78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75776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26" name="Picture 12"/>
          <p:cNvPicPr>
            <a:picLocks noChangeAspect="1"/>
          </p:cNvPicPr>
          <p:nvPr userDrawn="1"/>
        </p:nvPicPr>
        <p:blipFill rotWithShape="1">
          <a:blip r:embed="rId6">
            <a:extLst>
              <a:ext uri="{28A0092B-C50C-407E-A947-70E740481C1C}">
                <a14:useLocalDpi xmlns:a14="http://schemas.microsoft.com/office/drawing/2010/main" val="0"/>
              </a:ext>
            </a:extLst>
          </a:blip>
          <a:srcRect b="22019"/>
          <a:stretch/>
        </p:blipFill>
        <p:spPr bwMode="auto">
          <a:xfrm>
            <a:off x="685800" y="2165350"/>
            <a:ext cx="7913688" cy="197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0" y="6604000"/>
            <a:ext cx="6108700" cy="254000"/>
          </a:xfrm>
          <a:prstGeom prst="rect">
            <a:avLst/>
          </a:prstGeom>
          <a:noFill/>
        </p:spPr>
        <p:txBody>
          <a:bodyPr>
            <a:spAutoFit/>
          </a:bodyPr>
          <a:lstStyle/>
          <a:p>
            <a:pPr eaLnBrk="1" fontAlgn="auto" hangingPunct="1">
              <a:spcBef>
                <a:spcPts val="0"/>
              </a:spcBef>
              <a:spcAft>
                <a:spcPts val="0"/>
              </a:spcAft>
              <a:defRPr/>
            </a:pPr>
            <a:r>
              <a:rPr lang="en-US" sz="1050" dirty="0">
                <a:solidFill>
                  <a:schemeClr val="tx2"/>
                </a:solidFill>
                <a:latin typeface="Gill Sans MT" panose="020B0502020104020203" pitchFamily="34" charset="0"/>
                <a:cs typeface="Times New Roman" pitchFamily="18" charset="0"/>
              </a:rPr>
              <a:t>© 2024 American College of Apothecaries.  All rights reserved.</a:t>
            </a:r>
            <a:endParaRPr lang="en-US" dirty="0">
              <a:solidFill>
                <a:schemeClr val="tx2"/>
              </a:solidFill>
              <a:latin typeface="Gill Sans MT" panose="020B0502020104020203" pitchFamily="34"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hyperlink" Target="https://www.lecturepanda.com/r/__________"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acainfo.org/education" TargetMode="External"/><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0" y="6604084"/>
            <a:ext cx="3886200" cy="253916"/>
          </a:xfrm>
          <a:prstGeom prst="rect">
            <a:avLst/>
          </a:prstGeom>
          <a:noFill/>
        </p:spPr>
        <p:txBody>
          <a:bodyPr wrap="square">
            <a:spAutoFit/>
          </a:bodyPr>
          <a:lstStyle/>
          <a:p>
            <a:pPr eaLnBrk="1" fontAlgn="auto" hangingPunct="1">
              <a:spcBef>
                <a:spcPts val="0"/>
              </a:spcBef>
              <a:spcAft>
                <a:spcPts val="0"/>
              </a:spcAft>
              <a:defRPr/>
            </a:pPr>
            <a:r>
              <a:rPr lang="en-US" sz="1050" dirty="0">
                <a:solidFill>
                  <a:schemeClr val="tx2"/>
                </a:solidFill>
                <a:latin typeface="Gill Sans MT" panose="020B0502020104020203" pitchFamily="34" charset="0"/>
                <a:cs typeface="+mn-cs"/>
              </a:rPr>
              <a:t>© 2024 American College of Apothecaries.  All rights reserved.</a:t>
            </a:r>
            <a:endParaRPr lang="en-US" dirty="0">
              <a:solidFill>
                <a:schemeClr val="tx2"/>
              </a:solidFill>
              <a:latin typeface="Gill Sans MT" panose="020B0502020104020203" pitchFamily="34" charset="0"/>
              <a:cs typeface="+mn-cs"/>
            </a:endParaRPr>
          </a:p>
        </p:txBody>
      </p:sp>
      <p:grpSp>
        <p:nvGrpSpPr>
          <p:cNvPr id="2" name="Group 1">
            <a:extLst>
              <a:ext uri="{FF2B5EF4-FFF2-40B4-BE49-F238E27FC236}">
                <a16:creationId xmlns:a16="http://schemas.microsoft.com/office/drawing/2014/main" id="{C6D0B28F-7907-9259-8060-136ADAF19B57}"/>
              </a:ext>
            </a:extLst>
          </p:cNvPr>
          <p:cNvGrpSpPr/>
          <p:nvPr/>
        </p:nvGrpSpPr>
        <p:grpSpPr>
          <a:xfrm>
            <a:off x="266700" y="2641349"/>
            <a:ext cx="8610600" cy="2156988"/>
            <a:chOff x="304800" y="1600200"/>
            <a:chExt cx="8610600" cy="2156988"/>
          </a:xfrm>
        </p:grpSpPr>
        <p:pic>
          <p:nvPicPr>
            <p:cNvPr id="8195" name="Picture 1"/>
            <p:cNvPicPr>
              <a:picLocks noChangeAspect="1"/>
            </p:cNvPicPr>
            <p:nvPr/>
          </p:nvPicPr>
          <p:blipFill rotWithShape="1">
            <a:blip r:embed="rId2">
              <a:extLst>
                <a:ext uri="{28A0092B-C50C-407E-A947-70E740481C1C}">
                  <a14:useLocalDpi xmlns:a14="http://schemas.microsoft.com/office/drawing/2010/main" val="0"/>
                </a:ext>
              </a:extLst>
            </a:blip>
            <a:srcRect b="21597"/>
            <a:stretch/>
          </p:blipFill>
          <p:spPr bwMode="auto">
            <a:xfrm>
              <a:off x="304800" y="1600200"/>
              <a:ext cx="8610600" cy="215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4800" y="1600200"/>
              <a:ext cx="5486400" cy="381000"/>
            </a:xfrm>
            <a:prstGeom prst="rect">
              <a:avLst/>
            </a:prstGeom>
            <a:solidFill>
              <a:srgbClr val="FFEE57"/>
            </a:solidFill>
            <a:ln>
              <a:solidFill>
                <a:srgbClr val="FFEE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8" name="Picture 7" descr="A blue text on a black background&#10;&#10;Description automatically generated">
            <a:extLst>
              <a:ext uri="{FF2B5EF4-FFF2-40B4-BE49-F238E27FC236}">
                <a16:creationId xmlns:a16="http://schemas.microsoft.com/office/drawing/2014/main" id="{B23E8CBF-FA6D-0E7E-C81F-48650B66C475}"/>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sharpenSoften amount="100000"/>
                    </a14:imgEffect>
                    <a14:imgEffect>
                      <a14:brightnessContrast bright="-7000"/>
                    </a14:imgEffect>
                  </a14:imgLayer>
                </a14:imgProps>
              </a:ext>
              <a:ext uri="{28A0092B-C50C-407E-A947-70E740481C1C}">
                <a14:useLocalDpi xmlns:a14="http://schemas.microsoft.com/office/drawing/2010/main" val="0"/>
              </a:ext>
            </a:extLst>
          </a:blip>
          <a:srcRect l="24980" b="46520"/>
          <a:stretch/>
        </p:blipFill>
        <p:spPr>
          <a:xfrm>
            <a:off x="123672" y="1620005"/>
            <a:ext cx="8896655" cy="9231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77F87-367F-FB45-2259-B95420A727BB}"/>
              </a:ext>
            </a:extLst>
          </p:cNvPr>
          <p:cNvSpPr>
            <a:spLocks noGrp="1"/>
          </p:cNvSpPr>
          <p:nvPr>
            <p:ph type="title"/>
          </p:nvPr>
        </p:nvSpPr>
        <p:spPr>
          <a:xfrm>
            <a:off x="457200" y="274638"/>
            <a:ext cx="8229600" cy="1143000"/>
          </a:xfrm>
        </p:spPr>
        <p:txBody>
          <a:bodyPr>
            <a:normAutofit/>
          </a:bodyPr>
          <a:lstStyle/>
          <a:p>
            <a:pPr algn="ctr"/>
            <a:r>
              <a:rPr lang="en-US" sz="4000" b="1" dirty="0">
                <a:solidFill>
                  <a:srgbClr val="3A5263"/>
                </a:solidFill>
                <a:latin typeface="+mj-lt"/>
                <a:cs typeface="Arial" panose="020B0604020202020204" pitchFamily="34" charset="0"/>
              </a:rPr>
              <a:t>CE Credit URL and Claim Code</a:t>
            </a:r>
          </a:p>
        </p:txBody>
      </p:sp>
      <p:sp>
        <p:nvSpPr>
          <p:cNvPr id="3" name="Content Placeholder 4">
            <a:extLst>
              <a:ext uri="{FF2B5EF4-FFF2-40B4-BE49-F238E27FC236}">
                <a16:creationId xmlns:a16="http://schemas.microsoft.com/office/drawing/2014/main" id="{CD4B57DB-31B7-D45D-7FD8-9CA9CB7074B5}"/>
              </a:ext>
            </a:extLst>
          </p:cNvPr>
          <p:cNvSpPr txBox="1">
            <a:spLocks/>
          </p:cNvSpPr>
          <p:nvPr/>
        </p:nvSpPr>
        <p:spPr>
          <a:xfrm>
            <a:off x="638082" y="1412322"/>
            <a:ext cx="8229600" cy="2697162"/>
          </a:xfrm>
          <a:prstGeom prst="rect">
            <a:avLst/>
          </a:prstGeom>
        </p:spPr>
        <p:txBody>
          <a:bodyPr>
            <a:normAutofit fontScale="625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dirty="0">
              <a:cs typeface="Arial" panose="020B0604020202020204" pitchFamily="34" charset="0"/>
            </a:endParaRPr>
          </a:p>
          <a:p>
            <a:pPr marL="0" indent="0" algn="ctr">
              <a:buFont typeface="Arial" panose="020B0604020202020204" pitchFamily="34" charset="0"/>
              <a:buNone/>
            </a:pPr>
            <a:endParaRPr lang="en-US" dirty="0">
              <a:cs typeface="Arial" panose="020B0604020202020204" pitchFamily="34" charset="0"/>
            </a:endParaRPr>
          </a:p>
          <a:p>
            <a:pPr marL="0" indent="0" algn="ctr">
              <a:buFont typeface="Arial" panose="020B0604020202020204" pitchFamily="34" charset="0"/>
              <a:buNone/>
            </a:pPr>
            <a:endParaRPr lang="en-US" dirty="0">
              <a:cs typeface="Arial" panose="020B0604020202020204" pitchFamily="34" charset="0"/>
            </a:endParaRPr>
          </a:p>
          <a:p>
            <a:pPr marL="0" indent="0" algn="ctr">
              <a:buFont typeface="Arial" panose="020B0604020202020204" pitchFamily="34" charset="0"/>
              <a:buNone/>
            </a:pPr>
            <a:r>
              <a:rPr lang="en-US" dirty="0">
                <a:cs typeface="Arial" panose="020B0604020202020204" pitchFamily="34" charset="0"/>
              </a:rPr>
              <a:t>Please complete the survey for CE credit:</a:t>
            </a:r>
          </a:p>
          <a:p>
            <a:pPr marL="0" indent="0" algn="ctr">
              <a:buFont typeface="Arial" panose="020B0604020202020204" pitchFamily="34" charset="0"/>
              <a:buNone/>
            </a:pPr>
            <a:r>
              <a:rPr lang="en-US" b="1" dirty="0">
                <a:cs typeface="Arial" panose="020B0604020202020204" pitchFamily="34" charset="0"/>
                <a:hlinkClick r:id="rId2"/>
              </a:rPr>
              <a:t>https://www.lecturepanda.com/r/__________</a:t>
            </a:r>
            <a:endParaRPr lang="en-US" b="1" dirty="0">
              <a:cs typeface="Arial" panose="020B0604020202020204" pitchFamily="34" charset="0"/>
            </a:endParaRPr>
          </a:p>
          <a:p>
            <a:pPr marL="0" indent="0" algn="ctr">
              <a:buFont typeface="Arial" panose="020B0604020202020204" pitchFamily="34" charset="0"/>
              <a:buNone/>
            </a:pPr>
            <a:endParaRPr lang="en-US" dirty="0">
              <a:cs typeface="Arial" panose="020B0604020202020204" pitchFamily="34" charset="0"/>
            </a:endParaRPr>
          </a:p>
          <a:p>
            <a:pPr marL="0" indent="0" algn="ctr">
              <a:buFont typeface="Arial" panose="020B0604020202020204" pitchFamily="34" charset="0"/>
              <a:buNone/>
            </a:pPr>
            <a:r>
              <a:rPr lang="en-US" dirty="0">
                <a:cs typeface="Arial" panose="020B0604020202020204" pitchFamily="34" charset="0"/>
              </a:rPr>
              <a:t>Claim Code:</a:t>
            </a:r>
          </a:p>
          <a:p>
            <a:pPr marL="0" indent="0" algn="ctr">
              <a:buFont typeface="Arial" panose="020B0604020202020204" pitchFamily="34" charset="0"/>
              <a:buNone/>
            </a:pPr>
            <a:r>
              <a:rPr lang="en-US" dirty="0">
                <a:cs typeface="Arial" panose="020B0604020202020204" pitchFamily="34" charset="0"/>
              </a:rPr>
              <a:t>_____________________________________</a:t>
            </a:r>
          </a:p>
          <a:p>
            <a:pPr marL="0" indent="0" algn="ctr">
              <a:buFont typeface="Arial" panose="020B0604020202020204" pitchFamily="34" charset="0"/>
              <a:buNone/>
            </a:pPr>
            <a:endParaRPr lang="en-US" dirty="0">
              <a:cs typeface="Arial" panose="020B0604020202020204" pitchFamily="34" charset="0"/>
            </a:endParaRPr>
          </a:p>
        </p:txBody>
      </p:sp>
    </p:spTree>
    <p:extLst>
      <p:ext uri="{BB962C8B-B14F-4D97-AF65-F5344CB8AC3E}">
        <p14:creationId xmlns:p14="http://schemas.microsoft.com/office/powerpoint/2010/main" val="3714049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p:cNvPicPr>
            <a:picLocks noChangeAspect="1"/>
          </p:cNvPicPr>
          <p:nvPr/>
        </p:nvPicPr>
        <p:blipFill>
          <a:blip r:embed="rId3">
            <a:extLst>
              <a:ext uri="{28A0092B-C50C-407E-A947-70E740481C1C}">
                <a14:useLocalDpi xmlns:a14="http://schemas.microsoft.com/office/drawing/2010/main" val="0"/>
              </a:ext>
            </a:extLst>
          </a:blip>
          <a:srcRect l="14964" r="17690"/>
          <a:stretch>
            <a:fillRect/>
          </a:stretch>
        </p:blipFill>
        <p:spPr bwMode="auto">
          <a:xfrm>
            <a:off x="1041400" y="2657475"/>
            <a:ext cx="8128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923642" y="2582863"/>
            <a:ext cx="2295273" cy="996430"/>
          </a:xfrm>
          <a:prstGeom prst="rect">
            <a:avLst/>
          </a:prstGeom>
          <a:noFill/>
        </p:spPr>
        <p:txBody>
          <a:bodyPr/>
          <a:lstStyle/>
          <a:p>
            <a:pPr algn="just">
              <a:lnSpc>
                <a:spcPts val="1800"/>
              </a:lnSpc>
              <a:defRPr/>
            </a:pPr>
            <a:r>
              <a:rPr lang="en-US" spc="225" dirty="0">
                <a:solidFill>
                  <a:schemeClr val="tx2"/>
                </a:solidFill>
                <a:latin typeface="Gill Sans MT" panose="020B0502020104020203" pitchFamily="34" charset="0"/>
              </a:rPr>
              <a:t>Pharmaceutical Compounding</a:t>
            </a:r>
          </a:p>
          <a:p>
            <a:pPr algn="just">
              <a:lnSpc>
                <a:spcPts val="1800"/>
              </a:lnSpc>
              <a:defRPr/>
            </a:pPr>
            <a:r>
              <a:rPr lang="en-US" spc="225" dirty="0">
                <a:solidFill>
                  <a:schemeClr val="tx2"/>
                </a:solidFill>
                <a:latin typeface="Gill Sans MT" panose="020B0502020104020203" pitchFamily="34" charset="0"/>
              </a:rPr>
              <a:t>Training Courses</a:t>
            </a:r>
          </a:p>
        </p:txBody>
      </p:sp>
      <p:pic>
        <p:nvPicPr>
          <p:cNvPr id="18436" name="Picture 5"/>
          <p:cNvPicPr>
            <a:picLocks noChangeAspect="1"/>
          </p:cNvPicPr>
          <p:nvPr/>
        </p:nvPicPr>
        <p:blipFill>
          <a:blip r:embed="rId4">
            <a:extLst>
              <a:ext uri="{28A0092B-C50C-407E-A947-70E740481C1C}">
                <a14:useLocalDpi xmlns:a14="http://schemas.microsoft.com/office/drawing/2010/main" val="0"/>
              </a:ext>
            </a:extLst>
          </a:blip>
          <a:srcRect l="12500" r="12500"/>
          <a:stretch>
            <a:fillRect/>
          </a:stretch>
        </p:blipFill>
        <p:spPr bwMode="auto">
          <a:xfrm>
            <a:off x="1041400" y="3973513"/>
            <a:ext cx="81280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922463" y="3973513"/>
            <a:ext cx="2674937" cy="784225"/>
          </a:xfrm>
          <a:prstGeom prst="rect">
            <a:avLst/>
          </a:prstGeom>
        </p:spPr>
        <p:txBody>
          <a:bodyPr>
            <a:spAutoFit/>
          </a:bodyPr>
          <a:lstStyle/>
          <a:p>
            <a:pPr>
              <a:lnSpc>
                <a:spcPts val="1800"/>
              </a:lnSpc>
              <a:defRPr/>
            </a:pPr>
            <a:r>
              <a:rPr lang="en-US" spc="225">
                <a:solidFill>
                  <a:schemeClr val="tx2"/>
                </a:solidFill>
                <a:latin typeface="Gill Sans MT" panose="020B0502020104020203" pitchFamily="34" charset="0"/>
              </a:rPr>
              <a:t>Customized, On-Site Compounding Training</a:t>
            </a:r>
          </a:p>
        </p:txBody>
      </p:sp>
      <p:pic>
        <p:nvPicPr>
          <p:cNvPr id="18438" name="Picture 16"/>
          <p:cNvPicPr>
            <a:picLocks noChangeAspect="1"/>
          </p:cNvPicPr>
          <p:nvPr/>
        </p:nvPicPr>
        <p:blipFill rotWithShape="1">
          <a:blip r:embed="rId5">
            <a:extLst>
              <a:ext uri="{28A0092B-C50C-407E-A947-70E740481C1C}">
                <a14:useLocalDpi xmlns:a14="http://schemas.microsoft.com/office/drawing/2010/main" val="0"/>
              </a:ext>
            </a:extLst>
          </a:blip>
          <a:srcRect l="17983" t="14733" r="15396" b="11457"/>
          <a:stretch/>
        </p:blipFill>
        <p:spPr bwMode="auto">
          <a:xfrm>
            <a:off x="4808538" y="2633404"/>
            <a:ext cx="874320" cy="72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9" descr="acpe-logo_0"/>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856163" y="3973513"/>
            <a:ext cx="828675"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p:nvPr/>
        </p:nvSpPr>
        <p:spPr>
          <a:xfrm rot="21382561">
            <a:off x="4830664" y="2718141"/>
            <a:ext cx="638175" cy="329407"/>
          </a:xfrm>
          <a:custGeom>
            <a:avLst/>
            <a:gdLst>
              <a:gd name="connsiteX0" fmla="*/ 0 w 641985"/>
              <a:gd name="connsiteY0" fmla="*/ 1905 h 388620"/>
              <a:gd name="connsiteX1" fmla="*/ 567690 w 641985"/>
              <a:gd name="connsiteY1" fmla="*/ 0 h 388620"/>
              <a:gd name="connsiteX2" fmla="*/ 641985 w 641985"/>
              <a:gd name="connsiteY2" fmla="*/ 274320 h 388620"/>
              <a:gd name="connsiteX3" fmla="*/ 590550 w 641985"/>
              <a:gd name="connsiteY3" fmla="*/ 316230 h 388620"/>
              <a:gd name="connsiteX4" fmla="*/ 563880 w 641985"/>
              <a:gd name="connsiteY4" fmla="*/ 327660 h 388620"/>
              <a:gd name="connsiteX5" fmla="*/ 548640 w 641985"/>
              <a:gd name="connsiteY5" fmla="*/ 320040 h 388620"/>
              <a:gd name="connsiteX6" fmla="*/ 542925 w 641985"/>
              <a:gd name="connsiteY6" fmla="*/ 318135 h 388620"/>
              <a:gd name="connsiteX7" fmla="*/ 552450 w 641985"/>
              <a:gd name="connsiteY7" fmla="*/ 340995 h 388620"/>
              <a:gd name="connsiteX8" fmla="*/ 28575 w 641985"/>
              <a:gd name="connsiteY8" fmla="*/ 388620 h 388620"/>
              <a:gd name="connsiteX9" fmla="*/ 5715 w 641985"/>
              <a:gd name="connsiteY9" fmla="*/ 146685 h 388620"/>
              <a:gd name="connsiteX10" fmla="*/ 0 w 641985"/>
              <a:gd name="connsiteY10" fmla="*/ 1905 h 388620"/>
              <a:gd name="connsiteX0" fmla="*/ 0 w 638175"/>
              <a:gd name="connsiteY0" fmla="*/ 1905 h 388620"/>
              <a:gd name="connsiteX1" fmla="*/ 567690 w 638175"/>
              <a:gd name="connsiteY1" fmla="*/ 0 h 388620"/>
              <a:gd name="connsiteX2" fmla="*/ 638175 w 638175"/>
              <a:gd name="connsiteY2" fmla="*/ 264795 h 388620"/>
              <a:gd name="connsiteX3" fmla="*/ 590550 w 638175"/>
              <a:gd name="connsiteY3" fmla="*/ 316230 h 388620"/>
              <a:gd name="connsiteX4" fmla="*/ 563880 w 638175"/>
              <a:gd name="connsiteY4" fmla="*/ 327660 h 388620"/>
              <a:gd name="connsiteX5" fmla="*/ 548640 w 638175"/>
              <a:gd name="connsiteY5" fmla="*/ 320040 h 388620"/>
              <a:gd name="connsiteX6" fmla="*/ 542925 w 638175"/>
              <a:gd name="connsiteY6" fmla="*/ 318135 h 388620"/>
              <a:gd name="connsiteX7" fmla="*/ 552450 w 638175"/>
              <a:gd name="connsiteY7" fmla="*/ 340995 h 388620"/>
              <a:gd name="connsiteX8" fmla="*/ 28575 w 638175"/>
              <a:gd name="connsiteY8" fmla="*/ 388620 h 388620"/>
              <a:gd name="connsiteX9" fmla="*/ 5715 w 638175"/>
              <a:gd name="connsiteY9" fmla="*/ 146685 h 388620"/>
              <a:gd name="connsiteX10" fmla="*/ 0 w 638175"/>
              <a:gd name="connsiteY10" fmla="*/ 1905 h 388620"/>
              <a:gd name="connsiteX0" fmla="*/ 0 w 638175"/>
              <a:gd name="connsiteY0" fmla="*/ 1905 h 388620"/>
              <a:gd name="connsiteX1" fmla="*/ 567690 w 638175"/>
              <a:gd name="connsiteY1" fmla="*/ 0 h 388620"/>
              <a:gd name="connsiteX2" fmla="*/ 638175 w 638175"/>
              <a:gd name="connsiteY2" fmla="*/ 264795 h 388620"/>
              <a:gd name="connsiteX3" fmla="*/ 596265 w 638175"/>
              <a:gd name="connsiteY3" fmla="*/ 304800 h 388620"/>
              <a:gd name="connsiteX4" fmla="*/ 563880 w 638175"/>
              <a:gd name="connsiteY4" fmla="*/ 327660 h 388620"/>
              <a:gd name="connsiteX5" fmla="*/ 548640 w 638175"/>
              <a:gd name="connsiteY5" fmla="*/ 320040 h 388620"/>
              <a:gd name="connsiteX6" fmla="*/ 542925 w 638175"/>
              <a:gd name="connsiteY6" fmla="*/ 318135 h 388620"/>
              <a:gd name="connsiteX7" fmla="*/ 552450 w 638175"/>
              <a:gd name="connsiteY7" fmla="*/ 340995 h 388620"/>
              <a:gd name="connsiteX8" fmla="*/ 28575 w 638175"/>
              <a:gd name="connsiteY8" fmla="*/ 388620 h 388620"/>
              <a:gd name="connsiteX9" fmla="*/ 5715 w 638175"/>
              <a:gd name="connsiteY9" fmla="*/ 146685 h 388620"/>
              <a:gd name="connsiteX10" fmla="*/ 0 w 638175"/>
              <a:gd name="connsiteY10" fmla="*/ 1905 h 388620"/>
              <a:gd name="connsiteX0" fmla="*/ 0 w 638175"/>
              <a:gd name="connsiteY0" fmla="*/ 1905 h 388620"/>
              <a:gd name="connsiteX1" fmla="*/ 567690 w 638175"/>
              <a:gd name="connsiteY1" fmla="*/ 0 h 388620"/>
              <a:gd name="connsiteX2" fmla="*/ 638175 w 638175"/>
              <a:gd name="connsiteY2" fmla="*/ 264795 h 388620"/>
              <a:gd name="connsiteX3" fmla="*/ 596265 w 638175"/>
              <a:gd name="connsiteY3" fmla="*/ 304800 h 388620"/>
              <a:gd name="connsiteX4" fmla="*/ 573405 w 638175"/>
              <a:gd name="connsiteY4" fmla="*/ 329565 h 388620"/>
              <a:gd name="connsiteX5" fmla="*/ 548640 w 638175"/>
              <a:gd name="connsiteY5" fmla="*/ 320040 h 388620"/>
              <a:gd name="connsiteX6" fmla="*/ 542925 w 638175"/>
              <a:gd name="connsiteY6" fmla="*/ 318135 h 388620"/>
              <a:gd name="connsiteX7" fmla="*/ 552450 w 638175"/>
              <a:gd name="connsiteY7" fmla="*/ 340995 h 388620"/>
              <a:gd name="connsiteX8" fmla="*/ 28575 w 638175"/>
              <a:gd name="connsiteY8" fmla="*/ 388620 h 388620"/>
              <a:gd name="connsiteX9" fmla="*/ 5715 w 638175"/>
              <a:gd name="connsiteY9" fmla="*/ 146685 h 388620"/>
              <a:gd name="connsiteX10" fmla="*/ 0 w 638175"/>
              <a:gd name="connsiteY10" fmla="*/ 1905 h 38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8175" h="388620">
                <a:moveTo>
                  <a:pt x="0" y="1905"/>
                </a:moveTo>
                <a:lnTo>
                  <a:pt x="567690" y="0"/>
                </a:lnTo>
                <a:lnTo>
                  <a:pt x="638175" y="264795"/>
                </a:lnTo>
                <a:lnTo>
                  <a:pt x="596265" y="304800"/>
                </a:lnTo>
                <a:lnTo>
                  <a:pt x="573405" y="329565"/>
                </a:lnTo>
                <a:cubicBezTo>
                  <a:pt x="568325" y="327025"/>
                  <a:pt x="553720" y="321945"/>
                  <a:pt x="548640" y="320040"/>
                </a:cubicBezTo>
                <a:cubicBezTo>
                  <a:pt x="543560" y="318135"/>
                  <a:pt x="542925" y="318135"/>
                  <a:pt x="542925" y="318135"/>
                </a:cubicBezTo>
                <a:lnTo>
                  <a:pt x="552450" y="340995"/>
                </a:lnTo>
                <a:lnTo>
                  <a:pt x="28575" y="388620"/>
                </a:lnTo>
                <a:lnTo>
                  <a:pt x="5715" y="146685"/>
                </a:lnTo>
                <a:lnTo>
                  <a:pt x="0" y="1905"/>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5762625" y="3973513"/>
            <a:ext cx="2662238" cy="784225"/>
          </a:xfrm>
          <a:prstGeom prst="rect">
            <a:avLst/>
          </a:prstGeom>
        </p:spPr>
        <p:txBody>
          <a:bodyPr anchor="t">
            <a:spAutoFit/>
          </a:bodyPr>
          <a:lstStyle/>
          <a:p>
            <a:pPr>
              <a:lnSpc>
                <a:spcPts val="1800"/>
              </a:lnSpc>
              <a:defRPr/>
            </a:pPr>
            <a:r>
              <a:rPr lang="en-US" spc="225" dirty="0">
                <a:solidFill>
                  <a:schemeClr val="tx2"/>
                </a:solidFill>
                <a:latin typeface="Gill Sans MT"/>
                <a:cs typeface="Arial"/>
              </a:rPr>
              <a:t>Joint </a:t>
            </a:r>
            <a:r>
              <a:rPr lang="en-US" spc="225" dirty="0" err="1">
                <a:solidFill>
                  <a:schemeClr val="tx2"/>
                </a:solidFill>
                <a:latin typeface="Gill Sans MT"/>
                <a:cs typeface="Arial"/>
              </a:rPr>
              <a:t>Providership</a:t>
            </a:r>
            <a:r>
              <a:rPr lang="en-US" spc="225" dirty="0">
                <a:solidFill>
                  <a:schemeClr val="tx2"/>
                </a:solidFill>
                <a:latin typeface="Gill Sans MT"/>
                <a:cs typeface="Arial"/>
              </a:rPr>
              <a:t> for CE Accreditation through ACPE</a:t>
            </a:r>
          </a:p>
        </p:txBody>
      </p:sp>
      <p:pic>
        <p:nvPicPr>
          <p:cNvPr id="18442" name="Picture 1"/>
          <p:cNvPicPr>
            <a:picLocks noChangeAspect="1"/>
          </p:cNvPicPr>
          <p:nvPr/>
        </p:nvPicPr>
        <p:blipFill>
          <a:blip r:embed="rId7">
            <a:extLst>
              <a:ext uri="{28A0092B-C50C-407E-A947-70E740481C1C}">
                <a14:useLocalDpi xmlns:a14="http://schemas.microsoft.com/office/drawing/2010/main" val="0"/>
              </a:ext>
            </a:extLst>
          </a:blip>
          <a:srcRect b="33466"/>
          <a:stretch>
            <a:fillRect/>
          </a:stretch>
        </p:blipFill>
        <p:spPr bwMode="auto">
          <a:xfrm rot="-227907">
            <a:off x="4859526" y="2862841"/>
            <a:ext cx="4810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762624" y="2598738"/>
            <a:ext cx="2740025" cy="1246495"/>
          </a:xfrm>
          <a:prstGeom prst="rect">
            <a:avLst/>
          </a:prstGeom>
        </p:spPr>
        <p:txBody>
          <a:bodyPr wrap="square">
            <a:spAutoFit/>
          </a:bodyPr>
          <a:lstStyle/>
          <a:p>
            <a:pPr>
              <a:lnSpc>
                <a:spcPts val="1800"/>
              </a:lnSpc>
              <a:defRPr/>
            </a:pPr>
            <a:r>
              <a:rPr lang="en-US" spc="225" dirty="0">
                <a:solidFill>
                  <a:srgbClr val="223E82"/>
                </a:solidFill>
                <a:latin typeface="Gill Sans MT" panose="020B0502020104020203" pitchFamily="34" charset="0"/>
              </a:rPr>
              <a:t>Live Webinars</a:t>
            </a:r>
          </a:p>
          <a:p>
            <a:pPr>
              <a:lnSpc>
                <a:spcPts val="1800"/>
              </a:lnSpc>
              <a:defRPr/>
            </a:pPr>
            <a:r>
              <a:rPr lang="en-US" spc="225" dirty="0">
                <a:solidFill>
                  <a:srgbClr val="223E82"/>
                </a:solidFill>
                <a:latin typeface="Gill Sans MT" panose="020B0502020104020203" pitchFamily="34" charset="0"/>
              </a:rPr>
              <a:t>On-Demand CE</a:t>
            </a:r>
          </a:p>
          <a:p>
            <a:pPr>
              <a:lnSpc>
                <a:spcPts val="1800"/>
              </a:lnSpc>
              <a:defRPr/>
            </a:pPr>
            <a:r>
              <a:rPr lang="en-US" spc="225" dirty="0">
                <a:solidFill>
                  <a:srgbClr val="223E82"/>
                </a:solidFill>
                <a:latin typeface="Gill Sans MT" panose="020B0502020104020203" pitchFamily="34" charset="0"/>
              </a:rPr>
              <a:t>Home Studies &amp; Certificate Programs</a:t>
            </a:r>
          </a:p>
          <a:p>
            <a:pPr algn="just">
              <a:lnSpc>
                <a:spcPts val="1800"/>
              </a:lnSpc>
              <a:defRPr/>
            </a:pPr>
            <a:endParaRPr lang="en-US" spc="225" dirty="0">
              <a:solidFill>
                <a:srgbClr val="223E82"/>
              </a:solidFill>
              <a:latin typeface="Gill Sans MT" panose="020B0502020104020203" pitchFamily="34" charset="0"/>
            </a:endParaRPr>
          </a:p>
        </p:txBody>
      </p:sp>
      <p:sp>
        <p:nvSpPr>
          <p:cNvPr id="18444" name="TextBox 11"/>
          <p:cNvSpPr txBox="1">
            <a:spLocks noChangeArrowheads="1"/>
          </p:cNvSpPr>
          <p:nvPr/>
        </p:nvSpPr>
        <p:spPr bwMode="auto">
          <a:xfrm>
            <a:off x="1874838" y="1833563"/>
            <a:ext cx="53959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2700" dirty="0">
                <a:latin typeface="Gill Sans MT" panose="020B0502020104020203" pitchFamily="34" charset="0"/>
                <a:hlinkClick r:id="rId8"/>
              </a:rPr>
              <a:t>www.acainfo.org/education</a:t>
            </a:r>
            <a:endParaRPr lang="en-US" altLang="en-US" sz="2700" dirty="0">
              <a:latin typeface="Gill Sans MT" panose="020B0502020104020203" pitchFamily="34" charset="0"/>
            </a:endParaRPr>
          </a:p>
        </p:txBody>
      </p:sp>
      <p:sp>
        <p:nvSpPr>
          <p:cNvPr id="25" name="Freeform 24"/>
          <p:cNvSpPr/>
          <p:nvPr/>
        </p:nvSpPr>
        <p:spPr>
          <a:xfrm>
            <a:off x="4827687" y="2682875"/>
            <a:ext cx="657225" cy="287338"/>
          </a:xfrm>
          <a:custGeom>
            <a:avLst/>
            <a:gdLst>
              <a:gd name="connsiteX0" fmla="*/ 0 w 663137"/>
              <a:gd name="connsiteY0" fmla="*/ 22860 h 287655"/>
              <a:gd name="connsiteX1" fmla="*/ 20955 w 663137"/>
              <a:gd name="connsiteY1" fmla="*/ 20955 h 287655"/>
              <a:gd name="connsiteX2" fmla="*/ 34290 w 663137"/>
              <a:gd name="connsiteY2" fmla="*/ 19050 h 287655"/>
              <a:gd name="connsiteX3" fmla="*/ 70485 w 663137"/>
              <a:gd name="connsiteY3" fmla="*/ 17145 h 287655"/>
              <a:gd name="connsiteX4" fmla="*/ 87630 w 663137"/>
              <a:gd name="connsiteY4" fmla="*/ 13335 h 287655"/>
              <a:gd name="connsiteX5" fmla="*/ 95250 w 663137"/>
              <a:gd name="connsiteY5" fmla="*/ 11430 h 287655"/>
              <a:gd name="connsiteX6" fmla="*/ 232410 w 663137"/>
              <a:gd name="connsiteY6" fmla="*/ 9525 h 287655"/>
              <a:gd name="connsiteX7" fmla="*/ 417195 w 663137"/>
              <a:gd name="connsiteY7" fmla="*/ 7620 h 287655"/>
              <a:gd name="connsiteX8" fmla="*/ 445770 w 663137"/>
              <a:gd name="connsiteY8" fmla="*/ 5715 h 287655"/>
              <a:gd name="connsiteX9" fmla="*/ 451485 w 663137"/>
              <a:gd name="connsiteY9" fmla="*/ 3810 h 287655"/>
              <a:gd name="connsiteX10" fmla="*/ 481965 w 663137"/>
              <a:gd name="connsiteY10" fmla="*/ 1905 h 287655"/>
              <a:gd name="connsiteX11" fmla="*/ 575310 w 663137"/>
              <a:gd name="connsiteY11" fmla="*/ 0 h 287655"/>
              <a:gd name="connsiteX12" fmla="*/ 579120 w 663137"/>
              <a:gd name="connsiteY12" fmla="*/ 5715 h 287655"/>
              <a:gd name="connsiteX13" fmla="*/ 582930 w 663137"/>
              <a:gd name="connsiteY13" fmla="*/ 17145 h 287655"/>
              <a:gd name="connsiteX14" fmla="*/ 584835 w 663137"/>
              <a:gd name="connsiteY14" fmla="*/ 22860 h 287655"/>
              <a:gd name="connsiteX15" fmla="*/ 586740 w 663137"/>
              <a:gd name="connsiteY15" fmla="*/ 28575 h 287655"/>
              <a:gd name="connsiteX16" fmla="*/ 588645 w 663137"/>
              <a:gd name="connsiteY16" fmla="*/ 34290 h 287655"/>
              <a:gd name="connsiteX17" fmla="*/ 592455 w 663137"/>
              <a:gd name="connsiteY17" fmla="*/ 40005 h 287655"/>
              <a:gd name="connsiteX18" fmla="*/ 596265 w 663137"/>
              <a:gd name="connsiteY18" fmla="*/ 51435 h 287655"/>
              <a:gd name="connsiteX19" fmla="*/ 603885 w 663137"/>
              <a:gd name="connsiteY19" fmla="*/ 62865 h 287655"/>
              <a:gd name="connsiteX20" fmla="*/ 607695 w 663137"/>
              <a:gd name="connsiteY20" fmla="*/ 68580 h 287655"/>
              <a:gd name="connsiteX21" fmla="*/ 611505 w 663137"/>
              <a:gd name="connsiteY21" fmla="*/ 80010 h 287655"/>
              <a:gd name="connsiteX22" fmla="*/ 615315 w 663137"/>
              <a:gd name="connsiteY22" fmla="*/ 85725 h 287655"/>
              <a:gd name="connsiteX23" fmla="*/ 622935 w 663137"/>
              <a:gd name="connsiteY23" fmla="*/ 102870 h 287655"/>
              <a:gd name="connsiteX24" fmla="*/ 626745 w 663137"/>
              <a:gd name="connsiteY24" fmla="*/ 116205 h 287655"/>
              <a:gd name="connsiteX25" fmla="*/ 632460 w 663137"/>
              <a:gd name="connsiteY25" fmla="*/ 135255 h 287655"/>
              <a:gd name="connsiteX26" fmla="*/ 634365 w 663137"/>
              <a:gd name="connsiteY26" fmla="*/ 140970 h 287655"/>
              <a:gd name="connsiteX27" fmla="*/ 638175 w 663137"/>
              <a:gd name="connsiteY27" fmla="*/ 146685 h 287655"/>
              <a:gd name="connsiteX28" fmla="*/ 640080 w 663137"/>
              <a:gd name="connsiteY28" fmla="*/ 156210 h 287655"/>
              <a:gd name="connsiteX29" fmla="*/ 641985 w 663137"/>
              <a:gd name="connsiteY29" fmla="*/ 163830 h 287655"/>
              <a:gd name="connsiteX30" fmla="*/ 647700 w 663137"/>
              <a:gd name="connsiteY30" fmla="*/ 188595 h 287655"/>
              <a:gd name="connsiteX31" fmla="*/ 649605 w 663137"/>
              <a:gd name="connsiteY31" fmla="*/ 201930 h 287655"/>
              <a:gd name="connsiteX32" fmla="*/ 651510 w 663137"/>
              <a:gd name="connsiteY32" fmla="*/ 207645 h 287655"/>
              <a:gd name="connsiteX33" fmla="*/ 653415 w 663137"/>
              <a:gd name="connsiteY33" fmla="*/ 217170 h 287655"/>
              <a:gd name="connsiteX34" fmla="*/ 655320 w 663137"/>
              <a:gd name="connsiteY34" fmla="*/ 228600 h 287655"/>
              <a:gd name="connsiteX35" fmla="*/ 659130 w 663137"/>
              <a:gd name="connsiteY35" fmla="*/ 240030 h 287655"/>
              <a:gd name="connsiteX36" fmla="*/ 662940 w 663137"/>
              <a:gd name="connsiteY36" fmla="*/ 260985 h 287655"/>
              <a:gd name="connsiteX37" fmla="*/ 662940 w 663137"/>
              <a:gd name="connsiteY37" fmla="*/ 287655 h 287655"/>
              <a:gd name="connsiteX0" fmla="*/ 0 w 663137"/>
              <a:gd name="connsiteY0" fmla="*/ 22860 h 287655"/>
              <a:gd name="connsiteX1" fmla="*/ 20955 w 663137"/>
              <a:gd name="connsiteY1" fmla="*/ 20955 h 287655"/>
              <a:gd name="connsiteX2" fmla="*/ 34290 w 663137"/>
              <a:gd name="connsiteY2" fmla="*/ 19050 h 287655"/>
              <a:gd name="connsiteX3" fmla="*/ 70485 w 663137"/>
              <a:gd name="connsiteY3" fmla="*/ 17145 h 287655"/>
              <a:gd name="connsiteX4" fmla="*/ 87630 w 663137"/>
              <a:gd name="connsiteY4" fmla="*/ 13335 h 287655"/>
              <a:gd name="connsiteX5" fmla="*/ 95250 w 663137"/>
              <a:gd name="connsiteY5" fmla="*/ 11430 h 287655"/>
              <a:gd name="connsiteX6" fmla="*/ 232410 w 663137"/>
              <a:gd name="connsiteY6" fmla="*/ 9525 h 287655"/>
              <a:gd name="connsiteX7" fmla="*/ 417195 w 663137"/>
              <a:gd name="connsiteY7" fmla="*/ 7620 h 287655"/>
              <a:gd name="connsiteX8" fmla="*/ 445770 w 663137"/>
              <a:gd name="connsiteY8" fmla="*/ 5715 h 287655"/>
              <a:gd name="connsiteX9" fmla="*/ 451485 w 663137"/>
              <a:gd name="connsiteY9" fmla="*/ 3810 h 287655"/>
              <a:gd name="connsiteX10" fmla="*/ 481965 w 663137"/>
              <a:gd name="connsiteY10" fmla="*/ 1905 h 287655"/>
              <a:gd name="connsiteX11" fmla="*/ 575310 w 663137"/>
              <a:gd name="connsiteY11" fmla="*/ 0 h 287655"/>
              <a:gd name="connsiteX12" fmla="*/ 579120 w 663137"/>
              <a:gd name="connsiteY12" fmla="*/ 5715 h 287655"/>
              <a:gd name="connsiteX13" fmla="*/ 582930 w 663137"/>
              <a:gd name="connsiteY13" fmla="*/ 17145 h 287655"/>
              <a:gd name="connsiteX14" fmla="*/ 584835 w 663137"/>
              <a:gd name="connsiteY14" fmla="*/ 22860 h 287655"/>
              <a:gd name="connsiteX15" fmla="*/ 586740 w 663137"/>
              <a:gd name="connsiteY15" fmla="*/ 28575 h 287655"/>
              <a:gd name="connsiteX16" fmla="*/ 588645 w 663137"/>
              <a:gd name="connsiteY16" fmla="*/ 34290 h 287655"/>
              <a:gd name="connsiteX17" fmla="*/ 592455 w 663137"/>
              <a:gd name="connsiteY17" fmla="*/ 40005 h 287655"/>
              <a:gd name="connsiteX18" fmla="*/ 596265 w 663137"/>
              <a:gd name="connsiteY18" fmla="*/ 51435 h 287655"/>
              <a:gd name="connsiteX19" fmla="*/ 603885 w 663137"/>
              <a:gd name="connsiteY19" fmla="*/ 62865 h 287655"/>
              <a:gd name="connsiteX20" fmla="*/ 611505 w 663137"/>
              <a:gd name="connsiteY20" fmla="*/ 80010 h 287655"/>
              <a:gd name="connsiteX21" fmla="*/ 615315 w 663137"/>
              <a:gd name="connsiteY21" fmla="*/ 85725 h 287655"/>
              <a:gd name="connsiteX22" fmla="*/ 622935 w 663137"/>
              <a:gd name="connsiteY22" fmla="*/ 102870 h 287655"/>
              <a:gd name="connsiteX23" fmla="*/ 626745 w 663137"/>
              <a:gd name="connsiteY23" fmla="*/ 116205 h 287655"/>
              <a:gd name="connsiteX24" fmla="*/ 632460 w 663137"/>
              <a:gd name="connsiteY24" fmla="*/ 135255 h 287655"/>
              <a:gd name="connsiteX25" fmla="*/ 634365 w 663137"/>
              <a:gd name="connsiteY25" fmla="*/ 140970 h 287655"/>
              <a:gd name="connsiteX26" fmla="*/ 638175 w 663137"/>
              <a:gd name="connsiteY26" fmla="*/ 146685 h 287655"/>
              <a:gd name="connsiteX27" fmla="*/ 640080 w 663137"/>
              <a:gd name="connsiteY27" fmla="*/ 156210 h 287655"/>
              <a:gd name="connsiteX28" fmla="*/ 641985 w 663137"/>
              <a:gd name="connsiteY28" fmla="*/ 163830 h 287655"/>
              <a:gd name="connsiteX29" fmla="*/ 647700 w 663137"/>
              <a:gd name="connsiteY29" fmla="*/ 188595 h 287655"/>
              <a:gd name="connsiteX30" fmla="*/ 649605 w 663137"/>
              <a:gd name="connsiteY30" fmla="*/ 201930 h 287655"/>
              <a:gd name="connsiteX31" fmla="*/ 651510 w 663137"/>
              <a:gd name="connsiteY31" fmla="*/ 207645 h 287655"/>
              <a:gd name="connsiteX32" fmla="*/ 653415 w 663137"/>
              <a:gd name="connsiteY32" fmla="*/ 217170 h 287655"/>
              <a:gd name="connsiteX33" fmla="*/ 655320 w 663137"/>
              <a:gd name="connsiteY33" fmla="*/ 228600 h 287655"/>
              <a:gd name="connsiteX34" fmla="*/ 659130 w 663137"/>
              <a:gd name="connsiteY34" fmla="*/ 240030 h 287655"/>
              <a:gd name="connsiteX35" fmla="*/ 662940 w 663137"/>
              <a:gd name="connsiteY35" fmla="*/ 260985 h 287655"/>
              <a:gd name="connsiteX36" fmla="*/ 662940 w 663137"/>
              <a:gd name="connsiteY36" fmla="*/ 287655 h 287655"/>
              <a:gd name="connsiteX0" fmla="*/ 0 w 663137"/>
              <a:gd name="connsiteY0" fmla="*/ 22860 h 287655"/>
              <a:gd name="connsiteX1" fmla="*/ 20955 w 663137"/>
              <a:gd name="connsiteY1" fmla="*/ 20955 h 287655"/>
              <a:gd name="connsiteX2" fmla="*/ 34290 w 663137"/>
              <a:gd name="connsiteY2" fmla="*/ 19050 h 287655"/>
              <a:gd name="connsiteX3" fmla="*/ 70485 w 663137"/>
              <a:gd name="connsiteY3" fmla="*/ 17145 h 287655"/>
              <a:gd name="connsiteX4" fmla="*/ 87630 w 663137"/>
              <a:gd name="connsiteY4" fmla="*/ 13335 h 287655"/>
              <a:gd name="connsiteX5" fmla="*/ 95250 w 663137"/>
              <a:gd name="connsiteY5" fmla="*/ 11430 h 287655"/>
              <a:gd name="connsiteX6" fmla="*/ 232410 w 663137"/>
              <a:gd name="connsiteY6" fmla="*/ 9525 h 287655"/>
              <a:gd name="connsiteX7" fmla="*/ 417195 w 663137"/>
              <a:gd name="connsiteY7" fmla="*/ 7620 h 287655"/>
              <a:gd name="connsiteX8" fmla="*/ 445770 w 663137"/>
              <a:gd name="connsiteY8" fmla="*/ 5715 h 287655"/>
              <a:gd name="connsiteX9" fmla="*/ 451485 w 663137"/>
              <a:gd name="connsiteY9" fmla="*/ 3810 h 287655"/>
              <a:gd name="connsiteX10" fmla="*/ 481965 w 663137"/>
              <a:gd name="connsiteY10" fmla="*/ 1905 h 287655"/>
              <a:gd name="connsiteX11" fmla="*/ 575310 w 663137"/>
              <a:gd name="connsiteY11" fmla="*/ 0 h 287655"/>
              <a:gd name="connsiteX12" fmla="*/ 579120 w 663137"/>
              <a:gd name="connsiteY12" fmla="*/ 5715 h 287655"/>
              <a:gd name="connsiteX13" fmla="*/ 582930 w 663137"/>
              <a:gd name="connsiteY13" fmla="*/ 17145 h 287655"/>
              <a:gd name="connsiteX14" fmla="*/ 584835 w 663137"/>
              <a:gd name="connsiteY14" fmla="*/ 22860 h 287655"/>
              <a:gd name="connsiteX15" fmla="*/ 586740 w 663137"/>
              <a:gd name="connsiteY15" fmla="*/ 28575 h 287655"/>
              <a:gd name="connsiteX16" fmla="*/ 588645 w 663137"/>
              <a:gd name="connsiteY16" fmla="*/ 34290 h 287655"/>
              <a:gd name="connsiteX17" fmla="*/ 592455 w 663137"/>
              <a:gd name="connsiteY17" fmla="*/ 40005 h 287655"/>
              <a:gd name="connsiteX18" fmla="*/ 603885 w 663137"/>
              <a:gd name="connsiteY18" fmla="*/ 62865 h 287655"/>
              <a:gd name="connsiteX19" fmla="*/ 611505 w 663137"/>
              <a:gd name="connsiteY19" fmla="*/ 80010 h 287655"/>
              <a:gd name="connsiteX20" fmla="*/ 615315 w 663137"/>
              <a:gd name="connsiteY20" fmla="*/ 85725 h 287655"/>
              <a:gd name="connsiteX21" fmla="*/ 622935 w 663137"/>
              <a:gd name="connsiteY21" fmla="*/ 102870 h 287655"/>
              <a:gd name="connsiteX22" fmla="*/ 626745 w 663137"/>
              <a:gd name="connsiteY22" fmla="*/ 116205 h 287655"/>
              <a:gd name="connsiteX23" fmla="*/ 632460 w 663137"/>
              <a:gd name="connsiteY23" fmla="*/ 135255 h 287655"/>
              <a:gd name="connsiteX24" fmla="*/ 634365 w 663137"/>
              <a:gd name="connsiteY24" fmla="*/ 140970 h 287655"/>
              <a:gd name="connsiteX25" fmla="*/ 638175 w 663137"/>
              <a:gd name="connsiteY25" fmla="*/ 146685 h 287655"/>
              <a:gd name="connsiteX26" fmla="*/ 640080 w 663137"/>
              <a:gd name="connsiteY26" fmla="*/ 156210 h 287655"/>
              <a:gd name="connsiteX27" fmla="*/ 641985 w 663137"/>
              <a:gd name="connsiteY27" fmla="*/ 163830 h 287655"/>
              <a:gd name="connsiteX28" fmla="*/ 647700 w 663137"/>
              <a:gd name="connsiteY28" fmla="*/ 188595 h 287655"/>
              <a:gd name="connsiteX29" fmla="*/ 649605 w 663137"/>
              <a:gd name="connsiteY29" fmla="*/ 201930 h 287655"/>
              <a:gd name="connsiteX30" fmla="*/ 651510 w 663137"/>
              <a:gd name="connsiteY30" fmla="*/ 207645 h 287655"/>
              <a:gd name="connsiteX31" fmla="*/ 653415 w 663137"/>
              <a:gd name="connsiteY31" fmla="*/ 217170 h 287655"/>
              <a:gd name="connsiteX32" fmla="*/ 655320 w 663137"/>
              <a:gd name="connsiteY32" fmla="*/ 228600 h 287655"/>
              <a:gd name="connsiteX33" fmla="*/ 659130 w 663137"/>
              <a:gd name="connsiteY33" fmla="*/ 240030 h 287655"/>
              <a:gd name="connsiteX34" fmla="*/ 662940 w 663137"/>
              <a:gd name="connsiteY34" fmla="*/ 260985 h 287655"/>
              <a:gd name="connsiteX35" fmla="*/ 662940 w 663137"/>
              <a:gd name="connsiteY35" fmla="*/ 287655 h 287655"/>
              <a:gd name="connsiteX0" fmla="*/ 0 w 663137"/>
              <a:gd name="connsiteY0" fmla="*/ 22860 h 287655"/>
              <a:gd name="connsiteX1" fmla="*/ 20955 w 663137"/>
              <a:gd name="connsiteY1" fmla="*/ 20955 h 287655"/>
              <a:gd name="connsiteX2" fmla="*/ 34290 w 663137"/>
              <a:gd name="connsiteY2" fmla="*/ 19050 h 287655"/>
              <a:gd name="connsiteX3" fmla="*/ 70485 w 663137"/>
              <a:gd name="connsiteY3" fmla="*/ 17145 h 287655"/>
              <a:gd name="connsiteX4" fmla="*/ 87630 w 663137"/>
              <a:gd name="connsiteY4" fmla="*/ 13335 h 287655"/>
              <a:gd name="connsiteX5" fmla="*/ 95250 w 663137"/>
              <a:gd name="connsiteY5" fmla="*/ 11430 h 287655"/>
              <a:gd name="connsiteX6" fmla="*/ 232410 w 663137"/>
              <a:gd name="connsiteY6" fmla="*/ 9525 h 287655"/>
              <a:gd name="connsiteX7" fmla="*/ 417195 w 663137"/>
              <a:gd name="connsiteY7" fmla="*/ 7620 h 287655"/>
              <a:gd name="connsiteX8" fmla="*/ 445770 w 663137"/>
              <a:gd name="connsiteY8" fmla="*/ 5715 h 287655"/>
              <a:gd name="connsiteX9" fmla="*/ 451485 w 663137"/>
              <a:gd name="connsiteY9" fmla="*/ 3810 h 287655"/>
              <a:gd name="connsiteX10" fmla="*/ 481965 w 663137"/>
              <a:gd name="connsiteY10" fmla="*/ 1905 h 287655"/>
              <a:gd name="connsiteX11" fmla="*/ 575310 w 663137"/>
              <a:gd name="connsiteY11" fmla="*/ 0 h 287655"/>
              <a:gd name="connsiteX12" fmla="*/ 579120 w 663137"/>
              <a:gd name="connsiteY12" fmla="*/ 5715 h 287655"/>
              <a:gd name="connsiteX13" fmla="*/ 582930 w 663137"/>
              <a:gd name="connsiteY13" fmla="*/ 17145 h 287655"/>
              <a:gd name="connsiteX14" fmla="*/ 584835 w 663137"/>
              <a:gd name="connsiteY14" fmla="*/ 22860 h 287655"/>
              <a:gd name="connsiteX15" fmla="*/ 586740 w 663137"/>
              <a:gd name="connsiteY15" fmla="*/ 28575 h 287655"/>
              <a:gd name="connsiteX16" fmla="*/ 588645 w 663137"/>
              <a:gd name="connsiteY16" fmla="*/ 34290 h 287655"/>
              <a:gd name="connsiteX17" fmla="*/ 603885 w 663137"/>
              <a:gd name="connsiteY17" fmla="*/ 62865 h 287655"/>
              <a:gd name="connsiteX18" fmla="*/ 611505 w 663137"/>
              <a:gd name="connsiteY18" fmla="*/ 80010 h 287655"/>
              <a:gd name="connsiteX19" fmla="*/ 615315 w 663137"/>
              <a:gd name="connsiteY19" fmla="*/ 85725 h 287655"/>
              <a:gd name="connsiteX20" fmla="*/ 622935 w 663137"/>
              <a:gd name="connsiteY20" fmla="*/ 102870 h 287655"/>
              <a:gd name="connsiteX21" fmla="*/ 626745 w 663137"/>
              <a:gd name="connsiteY21" fmla="*/ 116205 h 287655"/>
              <a:gd name="connsiteX22" fmla="*/ 632460 w 663137"/>
              <a:gd name="connsiteY22" fmla="*/ 135255 h 287655"/>
              <a:gd name="connsiteX23" fmla="*/ 634365 w 663137"/>
              <a:gd name="connsiteY23" fmla="*/ 140970 h 287655"/>
              <a:gd name="connsiteX24" fmla="*/ 638175 w 663137"/>
              <a:gd name="connsiteY24" fmla="*/ 146685 h 287655"/>
              <a:gd name="connsiteX25" fmla="*/ 640080 w 663137"/>
              <a:gd name="connsiteY25" fmla="*/ 156210 h 287655"/>
              <a:gd name="connsiteX26" fmla="*/ 641985 w 663137"/>
              <a:gd name="connsiteY26" fmla="*/ 163830 h 287655"/>
              <a:gd name="connsiteX27" fmla="*/ 647700 w 663137"/>
              <a:gd name="connsiteY27" fmla="*/ 188595 h 287655"/>
              <a:gd name="connsiteX28" fmla="*/ 649605 w 663137"/>
              <a:gd name="connsiteY28" fmla="*/ 201930 h 287655"/>
              <a:gd name="connsiteX29" fmla="*/ 651510 w 663137"/>
              <a:gd name="connsiteY29" fmla="*/ 207645 h 287655"/>
              <a:gd name="connsiteX30" fmla="*/ 653415 w 663137"/>
              <a:gd name="connsiteY30" fmla="*/ 217170 h 287655"/>
              <a:gd name="connsiteX31" fmla="*/ 655320 w 663137"/>
              <a:gd name="connsiteY31" fmla="*/ 228600 h 287655"/>
              <a:gd name="connsiteX32" fmla="*/ 659130 w 663137"/>
              <a:gd name="connsiteY32" fmla="*/ 240030 h 287655"/>
              <a:gd name="connsiteX33" fmla="*/ 662940 w 663137"/>
              <a:gd name="connsiteY33" fmla="*/ 260985 h 287655"/>
              <a:gd name="connsiteX34" fmla="*/ 662940 w 663137"/>
              <a:gd name="connsiteY34" fmla="*/ 287655 h 287655"/>
              <a:gd name="connsiteX0" fmla="*/ 0 w 663137"/>
              <a:gd name="connsiteY0" fmla="*/ 22860 h 287655"/>
              <a:gd name="connsiteX1" fmla="*/ 20955 w 663137"/>
              <a:gd name="connsiteY1" fmla="*/ 20955 h 287655"/>
              <a:gd name="connsiteX2" fmla="*/ 34290 w 663137"/>
              <a:gd name="connsiteY2" fmla="*/ 19050 h 287655"/>
              <a:gd name="connsiteX3" fmla="*/ 70485 w 663137"/>
              <a:gd name="connsiteY3" fmla="*/ 17145 h 287655"/>
              <a:gd name="connsiteX4" fmla="*/ 87630 w 663137"/>
              <a:gd name="connsiteY4" fmla="*/ 13335 h 287655"/>
              <a:gd name="connsiteX5" fmla="*/ 95250 w 663137"/>
              <a:gd name="connsiteY5" fmla="*/ 11430 h 287655"/>
              <a:gd name="connsiteX6" fmla="*/ 232410 w 663137"/>
              <a:gd name="connsiteY6" fmla="*/ 9525 h 287655"/>
              <a:gd name="connsiteX7" fmla="*/ 417195 w 663137"/>
              <a:gd name="connsiteY7" fmla="*/ 7620 h 287655"/>
              <a:gd name="connsiteX8" fmla="*/ 445770 w 663137"/>
              <a:gd name="connsiteY8" fmla="*/ 5715 h 287655"/>
              <a:gd name="connsiteX9" fmla="*/ 451485 w 663137"/>
              <a:gd name="connsiteY9" fmla="*/ 3810 h 287655"/>
              <a:gd name="connsiteX10" fmla="*/ 481965 w 663137"/>
              <a:gd name="connsiteY10" fmla="*/ 1905 h 287655"/>
              <a:gd name="connsiteX11" fmla="*/ 575310 w 663137"/>
              <a:gd name="connsiteY11" fmla="*/ 0 h 287655"/>
              <a:gd name="connsiteX12" fmla="*/ 579120 w 663137"/>
              <a:gd name="connsiteY12" fmla="*/ 5715 h 287655"/>
              <a:gd name="connsiteX13" fmla="*/ 582930 w 663137"/>
              <a:gd name="connsiteY13" fmla="*/ 17145 h 287655"/>
              <a:gd name="connsiteX14" fmla="*/ 584835 w 663137"/>
              <a:gd name="connsiteY14" fmla="*/ 22860 h 287655"/>
              <a:gd name="connsiteX15" fmla="*/ 588645 w 663137"/>
              <a:gd name="connsiteY15" fmla="*/ 34290 h 287655"/>
              <a:gd name="connsiteX16" fmla="*/ 603885 w 663137"/>
              <a:gd name="connsiteY16" fmla="*/ 62865 h 287655"/>
              <a:gd name="connsiteX17" fmla="*/ 611505 w 663137"/>
              <a:gd name="connsiteY17" fmla="*/ 80010 h 287655"/>
              <a:gd name="connsiteX18" fmla="*/ 615315 w 663137"/>
              <a:gd name="connsiteY18" fmla="*/ 85725 h 287655"/>
              <a:gd name="connsiteX19" fmla="*/ 622935 w 663137"/>
              <a:gd name="connsiteY19" fmla="*/ 102870 h 287655"/>
              <a:gd name="connsiteX20" fmla="*/ 626745 w 663137"/>
              <a:gd name="connsiteY20" fmla="*/ 116205 h 287655"/>
              <a:gd name="connsiteX21" fmla="*/ 632460 w 663137"/>
              <a:gd name="connsiteY21" fmla="*/ 135255 h 287655"/>
              <a:gd name="connsiteX22" fmla="*/ 634365 w 663137"/>
              <a:gd name="connsiteY22" fmla="*/ 140970 h 287655"/>
              <a:gd name="connsiteX23" fmla="*/ 638175 w 663137"/>
              <a:gd name="connsiteY23" fmla="*/ 146685 h 287655"/>
              <a:gd name="connsiteX24" fmla="*/ 640080 w 663137"/>
              <a:gd name="connsiteY24" fmla="*/ 156210 h 287655"/>
              <a:gd name="connsiteX25" fmla="*/ 641985 w 663137"/>
              <a:gd name="connsiteY25" fmla="*/ 163830 h 287655"/>
              <a:gd name="connsiteX26" fmla="*/ 647700 w 663137"/>
              <a:gd name="connsiteY26" fmla="*/ 188595 h 287655"/>
              <a:gd name="connsiteX27" fmla="*/ 649605 w 663137"/>
              <a:gd name="connsiteY27" fmla="*/ 201930 h 287655"/>
              <a:gd name="connsiteX28" fmla="*/ 651510 w 663137"/>
              <a:gd name="connsiteY28" fmla="*/ 207645 h 287655"/>
              <a:gd name="connsiteX29" fmla="*/ 653415 w 663137"/>
              <a:gd name="connsiteY29" fmla="*/ 217170 h 287655"/>
              <a:gd name="connsiteX30" fmla="*/ 655320 w 663137"/>
              <a:gd name="connsiteY30" fmla="*/ 228600 h 287655"/>
              <a:gd name="connsiteX31" fmla="*/ 659130 w 663137"/>
              <a:gd name="connsiteY31" fmla="*/ 240030 h 287655"/>
              <a:gd name="connsiteX32" fmla="*/ 662940 w 663137"/>
              <a:gd name="connsiteY32" fmla="*/ 260985 h 287655"/>
              <a:gd name="connsiteX33" fmla="*/ 662940 w 663137"/>
              <a:gd name="connsiteY33" fmla="*/ 287655 h 287655"/>
              <a:gd name="connsiteX0" fmla="*/ 0 w 663137"/>
              <a:gd name="connsiteY0" fmla="*/ 22860 h 287655"/>
              <a:gd name="connsiteX1" fmla="*/ 20955 w 663137"/>
              <a:gd name="connsiteY1" fmla="*/ 20955 h 287655"/>
              <a:gd name="connsiteX2" fmla="*/ 34290 w 663137"/>
              <a:gd name="connsiteY2" fmla="*/ 19050 h 287655"/>
              <a:gd name="connsiteX3" fmla="*/ 70485 w 663137"/>
              <a:gd name="connsiteY3" fmla="*/ 17145 h 287655"/>
              <a:gd name="connsiteX4" fmla="*/ 87630 w 663137"/>
              <a:gd name="connsiteY4" fmla="*/ 13335 h 287655"/>
              <a:gd name="connsiteX5" fmla="*/ 95250 w 663137"/>
              <a:gd name="connsiteY5" fmla="*/ 11430 h 287655"/>
              <a:gd name="connsiteX6" fmla="*/ 232410 w 663137"/>
              <a:gd name="connsiteY6" fmla="*/ 9525 h 287655"/>
              <a:gd name="connsiteX7" fmla="*/ 417195 w 663137"/>
              <a:gd name="connsiteY7" fmla="*/ 7620 h 287655"/>
              <a:gd name="connsiteX8" fmla="*/ 445770 w 663137"/>
              <a:gd name="connsiteY8" fmla="*/ 5715 h 287655"/>
              <a:gd name="connsiteX9" fmla="*/ 451485 w 663137"/>
              <a:gd name="connsiteY9" fmla="*/ 3810 h 287655"/>
              <a:gd name="connsiteX10" fmla="*/ 481965 w 663137"/>
              <a:gd name="connsiteY10" fmla="*/ 1905 h 287655"/>
              <a:gd name="connsiteX11" fmla="*/ 575310 w 663137"/>
              <a:gd name="connsiteY11" fmla="*/ 0 h 287655"/>
              <a:gd name="connsiteX12" fmla="*/ 579120 w 663137"/>
              <a:gd name="connsiteY12" fmla="*/ 5715 h 287655"/>
              <a:gd name="connsiteX13" fmla="*/ 582930 w 663137"/>
              <a:gd name="connsiteY13" fmla="*/ 17145 h 287655"/>
              <a:gd name="connsiteX14" fmla="*/ 584835 w 663137"/>
              <a:gd name="connsiteY14" fmla="*/ 22860 h 287655"/>
              <a:gd name="connsiteX15" fmla="*/ 603885 w 663137"/>
              <a:gd name="connsiteY15" fmla="*/ 62865 h 287655"/>
              <a:gd name="connsiteX16" fmla="*/ 611505 w 663137"/>
              <a:gd name="connsiteY16" fmla="*/ 80010 h 287655"/>
              <a:gd name="connsiteX17" fmla="*/ 615315 w 663137"/>
              <a:gd name="connsiteY17" fmla="*/ 85725 h 287655"/>
              <a:gd name="connsiteX18" fmla="*/ 622935 w 663137"/>
              <a:gd name="connsiteY18" fmla="*/ 102870 h 287655"/>
              <a:gd name="connsiteX19" fmla="*/ 626745 w 663137"/>
              <a:gd name="connsiteY19" fmla="*/ 116205 h 287655"/>
              <a:gd name="connsiteX20" fmla="*/ 632460 w 663137"/>
              <a:gd name="connsiteY20" fmla="*/ 135255 h 287655"/>
              <a:gd name="connsiteX21" fmla="*/ 634365 w 663137"/>
              <a:gd name="connsiteY21" fmla="*/ 140970 h 287655"/>
              <a:gd name="connsiteX22" fmla="*/ 638175 w 663137"/>
              <a:gd name="connsiteY22" fmla="*/ 146685 h 287655"/>
              <a:gd name="connsiteX23" fmla="*/ 640080 w 663137"/>
              <a:gd name="connsiteY23" fmla="*/ 156210 h 287655"/>
              <a:gd name="connsiteX24" fmla="*/ 641985 w 663137"/>
              <a:gd name="connsiteY24" fmla="*/ 163830 h 287655"/>
              <a:gd name="connsiteX25" fmla="*/ 647700 w 663137"/>
              <a:gd name="connsiteY25" fmla="*/ 188595 h 287655"/>
              <a:gd name="connsiteX26" fmla="*/ 649605 w 663137"/>
              <a:gd name="connsiteY26" fmla="*/ 201930 h 287655"/>
              <a:gd name="connsiteX27" fmla="*/ 651510 w 663137"/>
              <a:gd name="connsiteY27" fmla="*/ 207645 h 287655"/>
              <a:gd name="connsiteX28" fmla="*/ 653415 w 663137"/>
              <a:gd name="connsiteY28" fmla="*/ 217170 h 287655"/>
              <a:gd name="connsiteX29" fmla="*/ 655320 w 663137"/>
              <a:gd name="connsiteY29" fmla="*/ 228600 h 287655"/>
              <a:gd name="connsiteX30" fmla="*/ 659130 w 663137"/>
              <a:gd name="connsiteY30" fmla="*/ 240030 h 287655"/>
              <a:gd name="connsiteX31" fmla="*/ 662940 w 663137"/>
              <a:gd name="connsiteY31" fmla="*/ 260985 h 287655"/>
              <a:gd name="connsiteX32" fmla="*/ 662940 w 663137"/>
              <a:gd name="connsiteY32" fmla="*/ 287655 h 287655"/>
              <a:gd name="connsiteX0" fmla="*/ 0 w 663137"/>
              <a:gd name="connsiteY0" fmla="*/ 22860 h 287655"/>
              <a:gd name="connsiteX1" fmla="*/ 20955 w 663137"/>
              <a:gd name="connsiteY1" fmla="*/ 20955 h 287655"/>
              <a:gd name="connsiteX2" fmla="*/ 34290 w 663137"/>
              <a:gd name="connsiteY2" fmla="*/ 19050 h 287655"/>
              <a:gd name="connsiteX3" fmla="*/ 70485 w 663137"/>
              <a:gd name="connsiteY3" fmla="*/ 17145 h 287655"/>
              <a:gd name="connsiteX4" fmla="*/ 87630 w 663137"/>
              <a:gd name="connsiteY4" fmla="*/ 13335 h 287655"/>
              <a:gd name="connsiteX5" fmla="*/ 95250 w 663137"/>
              <a:gd name="connsiteY5" fmla="*/ 11430 h 287655"/>
              <a:gd name="connsiteX6" fmla="*/ 232410 w 663137"/>
              <a:gd name="connsiteY6" fmla="*/ 9525 h 287655"/>
              <a:gd name="connsiteX7" fmla="*/ 417195 w 663137"/>
              <a:gd name="connsiteY7" fmla="*/ 7620 h 287655"/>
              <a:gd name="connsiteX8" fmla="*/ 445770 w 663137"/>
              <a:gd name="connsiteY8" fmla="*/ 5715 h 287655"/>
              <a:gd name="connsiteX9" fmla="*/ 451485 w 663137"/>
              <a:gd name="connsiteY9" fmla="*/ 3810 h 287655"/>
              <a:gd name="connsiteX10" fmla="*/ 481965 w 663137"/>
              <a:gd name="connsiteY10" fmla="*/ 1905 h 287655"/>
              <a:gd name="connsiteX11" fmla="*/ 575310 w 663137"/>
              <a:gd name="connsiteY11" fmla="*/ 0 h 287655"/>
              <a:gd name="connsiteX12" fmla="*/ 579120 w 663137"/>
              <a:gd name="connsiteY12" fmla="*/ 5715 h 287655"/>
              <a:gd name="connsiteX13" fmla="*/ 582930 w 663137"/>
              <a:gd name="connsiteY13" fmla="*/ 17145 h 287655"/>
              <a:gd name="connsiteX14" fmla="*/ 603885 w 663137"/>
              <a:gd name="connsiteY14" fmla="*/ 62865 h 287655"/>
              <a:gd name="connsiteX15" fmla="*/ 611505 w 663137"/>
              <a:gd name="connsiteY15" fmla="*/ 80010 h 287655"/>
              <a:gd name="connsiteX16" fmla="*/ 615315 w 663137"/>
              <a:gd name="connsiteY16" fmla="*/ 85725 h 287655"/>
              <a:gd name="connsiteX17" fmla="*/ 622935 w 663137"/>
              <a:gd name="connsiteY17" fmla="*/ 102870 h 287655"/>
              <a:gd name="connsiteX18" fmla="*/ 626745 w 663137"/>
              <a:gd name="connsiteY18" fmla="*/ 116205 h 287655"/>
              <a:gd name="connsiteX19" fmla="*/ 632460 w 663137"/>
              <a:gd name="connsiteY19" fmla="*/ 135255 h 287655"/>
              <a:gd name="connsiteX20" fmla="*/ 634365 w 663137"/>
              <a:gd name="connsiteY20" fmla="*/ 140970 h 287655"/>
              <a:gd name="connsiteX21" fmla="*/ 638175 w 663137"/>
              <a:gd name="connsiteY21" fmla="*/ 146685 h 287655"/>
              <a:gd name="connsiteX22" fmla="*/ 640080 w 663137"/>
              <a:gd name="connsiteY22" fmla="*/ 156210 h 287655"/>
              <a:gd name="connsiteX23" fmla="*/ 641985 w 663137"/>
              <a:gd name="connsiteY23" fmla="*/ 163830 h 287655"/>
              <a:gd name="connsiteX24" fmla="*/ 647700 w 663137"/>
              <a:gd name="connsiteY24" fmla="*/ 188595 h 287655"/>
              <a:gd name="connsiteX25" fmla="*/ 649605 w 663137"/>
              <a:gd name="connsiteY25" fmla="*/ 201930 h 287655"/>
              <a:gd name="connsiteX26" fmla="*/ 651510 w 663137"/>
              <a:gd name="connsiteY26" fmla="*/ 207645 h 287655"/>
              <a:gd name="connsiteX27" fmla="*/ 653415 w 663137"/>
              <a:gd name="connsiteY27" fmla="*/ 217170 h 287655"/>
              <a:gd name="connsiteX28" fmla="*/ 655320 w 663137"/>
              <a:gd name="connsiteY28" fmla="*/ 228600 h 287655"/>
              <a:gd name="connsiteX29" fmla="*/ 659130 w 663137"/>
              <a:gd name="connsiteY29" fmla="*/ 240030 h 287655"/>
              <a:gd name="connsiteX30" fmla="*/ 662940 w 663137"/>
              <a:gd name="connsiteY30" fmla="*/ 260985 h 287655"/>
              <a:gd name="connsiteX31" fmla="*/ 662940 w 663137"/>
              <a:gd name="connsiteY31" fmla="*/ 287655 h 287655"/>
              <a:gd name="connsiteX0" fmla="*/ 0 w 663137"/>
              <a:gd name="connsiteY0" fmla="*/ 22860 h 287655"/>
              <a:gd name="connsiteX1" fmla="*/ 20955 w 663137"/>
              <a:gd name="connsiteY1" fmla="*/ 20955 h 287655"/>
              <a:gd name="connsiteX2" fmla="*/ 34290 w 663137"/>
              <a:gd name="connsiteY2" fmla="*/ 19050 h 287655"/>
              <a:gd name="connsiteX3" fmla="*/ 70485 w 663137"/>
              <a:gd name="connsiteY3" fmla="*/ 17145 h 287655"/>
              <a:gd name="connsiteX4" fmla="*/ 87630 w 663137"/>
              <a:gd name="connsiteY4" fmla="*/ 13335 h 287655"/>
              <a:gd name="connsiteX5" fmla="*/ 95250 w 663137"/>
              <a:gd name="connsiteY5" fmla="*/ 11430 h 287655"/>
              <a:gd name="connsiteX6" fmla="*/ 232410 w 663137"/>
              <a:gd name="connsiteY6" fmla="*/ 9525 h 287655"/>
              <a:gd name="connsiteX7" fmla="*/ 417195 w 663137"/>
              <a:gd name="connsiteY7" fmla="*/ 7620 h 287655"/>
              <a:gd name="connsiteX8" fmla="*/ 445770 w 663137"/>
              <a:gd name="connsiteY8" fmla="*/ 5715 h 287655"/>
              <a:gd name="connsiteX9" fmla="*/ 451485 w 663137"/>
              <a:gd name="connsiteY9" fmla="*/ 3810 h 287655"/>
              <a:gd name="connsiteX10" fmla="*/ 481965 w 663137"/>
              <a:gd name="connsiteY10" fmla="*/ 1905 h 287655"/>
              <a:gd name="connsiteX11" fmla="*/ 575310 w 663137"/>
              <a:gd name="connsiteY11" fmla="*/ 0 h 287655"/>
              <a:gd name="connsiteX12" fmla="*/ 582930 w 663137"/>
              <a:gd name="connsiteY12" fmla="*/ 17145 h 287655"/>
              <a:gd name="connsiteX13" fmla="*/ 603885 w 663137"/>
              <a:gd name="connsiteY13" fmla="*/ 62865 h 287655"/>
              <a:gd name="connsiteX14" fmla="*/ 611505 w 663137"/>
              <a:gd name="connsiteY14" fmla="*/ 80010 h 287655"/>
              <a:gd name="connsiteX15" fmla="*/ 615315 w 663137"/>
              <a:gd name="connsiteY15" fmla="*/ 85725 h 287655"/>
              <a:gd name="connsiteX16" fmla="*/ 622935 w 663137"/>
              <a:gd name="connsiteY16" fmla="*/ 102870 h 287655"/>
              <a:gd name="connsiteX17" fmla="*/ 626745 w 663137"/>
              <a:gd name="connsiteY17" fmla="*/ 116205 h 287655"/>
              <a:gd name="connsiteX18" fmla="*/ 632460 w 663137"/>
              <a:gd name="connsiteY18" fmla="*/ 135255 h 287655"/>
              <a:gd name="connsiteX19" fmla="*/ 634365 w 663137"/>
              <a:gd name="connsiteY19" fmla="*/ 140970 h 287655"/>
              <a:gd name="connsiteX20" fmla="*/ 638175 w 663137"/>
              <a:gd name="connsiteY20" fmla="*/ 146685 h 287655"/>
              <a:gd name="connsiteX21" fmla="*/ 640080 w 663137"/>
              <a:gd name="connsiteY21" fmla="*/ 156210 h 287655"/>
              <a:gd name="connsiteX22" fmla="*/ 641985 w 663137"/>
              <a:gd name="connsiteY22" fmla="*/ 163830 h 287655"/>
              <a:gd name="connsiteX23" fmla="*/ 647700 w 663137"/>
              <a:gd name="connsiteY23" fmla="*/ 188595 h 287655"/>
              <a:gd name="connsiteX24" fmla="*/ 649605 w 663137"/>
              <a:gd name="connsiteY24" fmla="*/ 201930 h 287655"/>
              <a:gd name="connsiteX25" fmla="*/ 651510 w 663137"/>
              <a:gd name="connsiteY25" fmla="*/ 207645 h 287655"/>
              <a:gd name="connsiteX26" fmla="*/ 653415 w 663137"/>
              <a:gd name="connsiteY26" fmla="*/ 217170 h 287655"/>
              <a:gd name="connsiteX27" fmla="*/ 655320 w 663137"/>
              <a:gd name="connsiteY27" fmla="*/ 228600 h 287655"/>
              <a:gd name="connsiteX28" fmla="*/ 659130 w 663137"/>
              <a:gd name="connsiteY28" fmla="*/ 240030 h 287655"/>
              <a:gd name="connsiteX29" fmla="*/ 662940 w 663137"/>
              <a:gd name="connsiteY29" fmla="*/ 260985 h 287655"/>
              <a:gd name="connsiteX30" fmla="*/ 662940 w 663137"/>
              <a:gd name="connsiteY30" fmla="*/ 287655 h 287655"/>
              <a:gd name="connsiteX0" fmla="*/ 0 w 663137"/>
              <a:gd name="connsiteY0" fmla="*/ 22860 h 287655"/>
              <a:gd name="connsiteX1" fmla="*/ 20955 w 663137"/>
              <a:gd name="connsiteY1" fmla="*/ 20955 h 287655"/>
              <a:gd name="connsiteX2" fmla="*/ 34290 w 663137"/>
              <a:gd name="connsiteY2" fmla="*/ 19050 h 287655"/>
              <a:gd name="connsiteX3" fmla="*/ 70485 w 663137"/>
              <a:gd name="connsiteY3" fmla="*/ 17145 h 287655"/>
              <a:gd name="connsiteX4" fmla="*/ 87630 w 663137"/>
              <a:gd name="connsiteY4" fmla="*/ 13335 h 287655"/>
              <a:gd name="connsiteX5" fmla="*/ 95250 w 663137"/>
              <a:gd name="connsiteY5" fmla="*/ 11430 h 287655"/>
              <a:gd name="connsiteX6" fmla="*/ 232410 w 663137"/>
              <a:gd name="connsiteY6" fmla="*/ 9525 h 287655"/>
              <a:gd name="connsiteX7" fmla="*/ 417195 w 663137"/>
              <a:gd name="connsiteY7" fmla="*/ 7620 h 287655"/>
              <a:gd name="connsiteX8" fmla="*/ 445770 w 663137"/>
              <a:gd name="connsiteY8" fmla="*/ 5715 h 287655"/>
              <a:gd name="connsiteX9" fmla="*/ 451485 w 663137"/>
              <a:gd name="connsiteY9" fmla="*/ 3810 h 287655"/>
              <a:gd name="connsiteX10" fmla="*/ 481965 w 663137"/>
              <a:gd name="connsiteY10" fmla="*/ 1905 h 287655"/>
              <a:gd name="connsiteX11" fmla="*/ 575310 w 663137"/>
              <a:gd name="connsiteY11" fmla="*/ 0 h 287655"/>
              <a:gd name="connsiteX12" fmla="*/ 603885 w 663137"/>
              <a:gd name="connsiteY12" fmla="*/ 62865 h 287655"/>
              <a:gd name="connsiteX13" fmla="*/ 611505 w 663137"/>
              <a:gd name="connsiteY13" fmla="*/ 80010 h 287655"/>
              <a:gd name="connsiteX14" fmla="*/ 615315 w 663137"/>
              <a:gd name="connsiteY14" fmla="*/ 85725 h 287655"/>
              <a:gd name="connsiteX15" fmla="*/ 622935 w 663137"/>
              <a:gd name="connsiteY15" fmla="*/ 102870 h 287655"/>
              <a:gd name="connsiteX16" fmla="*/ 626745 w 663137"/>
              <a:gd name="connsiteY16" fmla="*/ 116205 h 287655"/>
              <a:gd name="connsiteX17" fmla="*/ 632460 w 663137"/>
              <a:gd name="connsiteY17" fmla="*/ 135255 h 287655"/>
              <a:gd name="connsiteX18" fmla="*/ 634365 w 663137"/>
              <a:gd name="connsiteY18" fmla="*/ 140970 h 287655"/>
              <a:gd name="connsiteX19" fmla="*/ 638175 w 663137"/>
              <a:gd name="connsiteY19" fmla="*/ 146685 h 287655"/>
              <a:gd name="connsiteX20" fmla="*/ 640080 w 663137"/>
              <a:gd name="connsiteY20" fmla="*/ 156210 h 287655"/>
              <a:gd name="connsiteX21" fmla="*/ 641985 w 663137"/>
              <a:gd name="connsiteY21" fmla="*/ 163830 h 287655"/>
              <a:gd name="connsiteX22" fmla="*/ 647700 w 663137"/>
              <a:gd name="connsiteY22" fmla="*/ 188595 h 287655"/>
              <a:gd name="connsiteX23" fmla="*/ 649605 w 663137"/>
              <a:gd name="connsiteY23" fmla="*/ 201930 h 287655"/>
              <a:gd name="connsiteX24" fmla="*/ 651510 w 663137"/>
              <a:gd name="connsiteY24" fmla="*/ 207645 h 287655"/>
              <a:gd name="connsiteX25" fmla="*/ 653415 w 663137"/>
              <a:gd name="connsiteY25" fmla="*/ 217170 h 287655"/>
              <a:gd name="connsiteX26" fmla="*/ 655320 w 663137"/>
              <a:gd name="connsiteY26" fmla="*/ 228600 h 287655"/>
              <a:gd name="connsiteX27" fmla="*/ 659130 w 663137"/>
              <a:gd name="connsiteY27" fmla="*/ 240030 h 287655"/>
              <a:gd name="connsiteX28" fmla="*/ 662940 w 663137"/>
              <a:gd name="connsiteY28" fmla="*/ 260985 h 287655"/>
              <a:gd name="connsiteX29" fmla="*/ 662940 w 663137"/>
              <a:gd name="connsiteY29" fmla="*/ 287655 h 287655"/>
              <a:gd name="connsiteX0" fmla="*/ 0 w 663137"/>
              <a:gd name="connsiteY0" fmla="*/ 22860 h 287655"/>
              <a:gd name="connsiteX1" fmla="*/ 20955 w 663137"/>
              <a:gd name="connsiteY1" fmla="*/ 20955 h 287655"/>
              <a:gd name="connsiteX2" fmla="*/ 34290 w 663137"/>
              <a:gd name="connsiteY2" fmla="*/ 19050 h 287655"/>
              <a:gd name="connsiteX3" fmla="*/ 70485 w 663137"/>
              <a:gd name="connsiteY3" fmla="*/ 17145 h 287655"/>
              <a:gd name="connsiteX4" fmla="*/ 87630 w 663137"/>
              <a:gd name="connsiteY4" fmla="*/ 13335 h 287655"/>
              <a:gd name="connsiteX5" fmla="*/ 95250 w 663137"/>
              <a:gd name="connsiteY5" fmla="*/ 11430 h 287655"/>
              <a:gd name="connsiteX6" fmla="*/ 232410 w 663137"/>
              <a:gd name="connsiteY6" fmla="*/ 9525 h 287655"/>
              <a:gd name="connsiteX7" fmla="*/ 417195 w 663137"/>
              <a:gd name="connsiteY7" fmla="*/ 7620 h 287655"/>
              <a:gd name="connsiteX8" fmla="*/ 445770 w 663137"/>
              <a:gd name="connsiteY8" fmla="*/ 5715 h 287655"/>
              <a:gd name="connsiteX9" fmla="*/ 451485 w 663137"/>
              <a:gd name="connsiteY9" fmla="*/ 3810 h 287655"/>
              <a:gd name="connsiteX10" fmla="*/ 481965 w 663137"/>
              <a:gd name="connsiteY10" fmla="*/ 1905 h 287655"/>
              <a:gd name="connsiteX11" fmla="*/ 575310 w 663137"/>
              <a:gd name="connsiteY11" fmla="*/ 0 h 287655"/>
              <a:gd name="connsiteX12" fmla="*/ 611505 w 663137"/>
              <a:gd name="connsiteY12" fmla="*/ 80010 h 287655"/>
              <a:gd name="connsiteX13" fmla="*/ 615315 w 663137"/>
              <a:gd name="connsiteY13" fmla="*/ 85725 h 287655"/>
              <a:gd name="connsiteX14" fmla="*/ 622935 w 663137"/>
              <a:gd name="connsiteY14" fmla="*/ 102870 h 287655"/>
              <a:gd name="connsiteX15" fmla="*/ 626745 w 663137"/>
              <a:gd name="connsiteY15" fmla="*/ 116205 h 287655"/>
              <a:gd name="connsiteX16" fmla="*/ 632460 w 663137"/>
              <a:gd name="connsiteY16" fmla="*/ 135255 h 287655"/>
              <a:gd name="connsiteX17" fmla="*/ 634365 w 663137"/>
              <a:gd name="connsiteY17" fmla="*/ 140970 h 287655"/>
              <a:gd name="connsiteX18" fmla="*/ 638175 w 663137"/>
              <a:gd name="connsiteY18" fmla="*/ 146685 h 287655"/>
              <a:gd name="connsiteX19" fmla="*/ 640080 w 663137"/>
              <a:gd name="connsiteY19" fmla="*/ 156210 h 287655"/>
              <a:gd name="connsiteX20" fmla="*/ 641985 w 663137"/>
              <a:gd name="connsiteY20" fmla="*/ 163830 h 287655"/>
              <a:gd name="connsiteX21" fmla="*/ 647700 w 663137"/>
              <a:gd name="connsiteY21" fmla="*/ 188595 h 287655"/>
              <a:gd name="connsiteX22" fmla="*/ 649605 w 663137"/>
              <a:gd name="connsiteY22" fmla="*/ 201930 h 287655"/>
              <a:gd name="connsiteX23" fmla="*/ 651510 w 663137"/>
              <a:gd name="connsiteY23" fmla="*/ 207645 h 287655"/>
              <a:gd name="connsiteX24" fmla="*/ 653415 w 663137"/>
              <a:gd name="connsiteY24" fmla="*/ 217170 h 287655"/>
              <a:gd name="connsiteX25" fmla="*/ 655320 w 663137"/>
              <a:gd name="connsiteY25" fmla="*/ 228600 h 287655"/>
              <a:gd name="connsiteX26" fmla="*/ 659130 w 663137"/>
              <a:gd name="connsiteY26" fmla="*/ 240030 h 287655"/>
              <a:gd name="connsiteX27" fmla="*/ 662940 w 663137"/>
              <a:gd name="connsiteY27" fmla="*/ 260985 h 287655"/>
              <a:gd name="connsiteX28" fmla="*/ 662940 w 663137"/>
              <a:gd name="connsiteY28" fmla="*/ 287655 h 287655"/>
              <a:gd name="connsiteX0" fmla="*/ 0 w 663137"/>
              <a:gd name="connsiteY0" fmla="*/ 22860 h 287655"/>
              <a:gd name="connsiteX1" fmla="*/ 20955 w 663137"/>
              <a:gd name="connsiteY1" fmla="*/ 20955 h 287655"/>
              <a:gd name="connsiteX2" fmla="*/ 34290 w 663137"/>
              <a:gd name="connsiteY2" fmla="*/ 19050 h 287655"/>
              <a:gd name="connsiteX3" fmla="*/ 70485 w 663137"/>
              <a:gd name="connsiteY3" fmla="*/ 17145 h 287655"/>
              <a:gd name="connsiteX4" fmla="*/ 87630 w 663137"/>
              <a:gd name="connsiteY4" fmla="*/ 13335 h 287655"/>
              <a:gd name="connsiteX5" fmla="*/ 95250 w 663137"/>
              <a:gd name="connsiteY5" fmla="*/ 11430 h 287655"/>
              <a:gd name="connsiteX6" fmla="*/ 232410 w 663137"/>
              <a:gd name="connsiteY6" fmla="*/ 9525 h 287655"/>
              <a:gd name="connsiteX7" fmla="*/ 417195 w 663137"/>
              <a:gd name="connsiteY7" fmla="*/ 7620 h 287655"/>
              <a:gd name="connsiteX8" fmla="*/ 445770 w 663137"/>
              <a:gd name="connsiteY8" fmla="*/ 5715 h 287655"/>
              <a:gd name="connsiteX9" fmla="*/ 451485 w 663137"/>
              <a:gd name="connsiteY9" fmla="*/ 3810 h 287655"/>
              <a:gd name="connsiteX10" fmla="*/ 481965 w 663137"/>
              <a:gd name="connsiteY10" fmla="*/ 1905 h 287655"/>
              <a:gd name="connsiteX11" fmla="*/ 575310 w 663137"/>
              <a:gd name="connsiteY11" fmla="*/ 0 h 287655"/>
              <a:gd name="connsiteX12" fmla="*/ 615315 w 663137"/>
              <a:gd name="connsiteY12" fmla="*/ 85725 h 287655"/>
              <a:gd name="connsiteX13" fmla="*/ 622935 w 663137"/>
              <a:gd name="connsiteY13" fmla="*/ 102870 h 287655"/>
              <a:gd name="connsiteX14" fmla="*/ 626745 w 663137"/>
              <a:gd name="connsiteY14" fmla="*/ 116205 h 287655"/>
              <a:gd name="connsiteX15" fmla="*/ 632460 w 663137"/>
              <a:gd name="connsiteY15" fmla="*/ 135255 h 287655"/>
              <a:gd name="connsiteX16" fmla="*/ 634365 w 663137"/>
              <a:gd name="connsiteY16" fmla="*/ 140970 h 287655"/>
              <a:gd name="connsiteX17" fmla="*/ 638175 w 663137"/>
              <a:gd name="connsiteY17" fmla="*/ 146685 h 287655"/>
              <a:gd name="connsiteX18" fmla="*/ 640080 w 663137"/>
              <a:gd name="connsiteY18" fmla="*/ 156210 h 287655"/>
              <a:gd name="connsiteX19" fmla="*/ 641985 w 663137"/>
              <a:gd name="connsiteY19" fmla="*/ 163830 h 287655"/>
              <a:gd name="connsiteX20" fmla="*/ 647700 w 663137"/>
              <a:gd name="connsiteY20" fmla="*/ 188595 h 287655"/>
              <a:gd name="connsiteX21" fmla="*/ 649605 w 663137"/>
              <a:gd name="connsiteY21" fmla="*/ 201930 h 287655"/>
              <a:gd name="connsiteX22" fmla="*/ 651510 w 663137"/>
              <a:gd name="connsiteY22" fmla="*/ 207645 h 287655"/>
              <a:gd name="connsiteX23" fmla="*/ 653415 w 663137"/>
              <a:gd name="connsiteY23" fmla="*/ 217170 h 287655"/>
              <a:gd name="connsiteX24" fmla="*/ 655320 w 663137"/>
              <a:gd name="connsiteY24" fmla="*/ 228600 h 287655"/>
              <a:gd name="connsiteX25" fmla="*/ 659130 w 663137"/>
              <a:gd name="connsiteY25" fmla="*/ 240030 h 287655"/>
              <a:gd name="connsiteX26" fmla="*/ 662940 w 663137"/>
              <a:gd name="connsiteY26" fmla="*/ 260985 h 287655"/>
              <a:gd name="connsiteX27" fmla="*/ 662940 w 663137"/>
              <a:gd name="connsiteY27" fmla="*/ 287655 h 287655"/>
              <a:gd name="connsiteX0" fmla="*/ 0 w 663137"/>
              <a:gd name="connsiteY0" fmla="*/ 22860 h 287655"/>
              <a:gd name="connsiteX1" fmla="*/ 20955 w 663137"/>
              <a:gd name="connsiteY1" fmla="*/ 20955 h 287655"/>
              <a:gd name="connsiteX2" fmla="*/ 34290 w 663137"/>
              <a:gd name="connsiteY2" fmla="*/ 19050 h 287655"/>
              <a:gd name="connsiteX3" fmla="*/ 70485 w 663137"/>
              <a:gd name="connsiteY3" fmla="*/ 17145 h 287655"/>
              <a:gd name="connsiteX4" fmla="*/ 87630 w 663137"/>
              <a:gd name="connsiteY4" fmla="*/ 13335 h 287655"/>
              <a:gd name="connsiteX5" fmla="*/ 95250 w 663137"/>
              <a:gd name="connsiteY5" fmla="*/ 11430 h 287655"/>
              <a:gd name="connsiteX6" fmla="*/ 232410 w 663137"/>
              <a:gd name="connsiteY6" fmla="*/ 9525 h 287655"/>
              <a:gd name="connsiteX7" fmla="*/ 417195 w 663137"/>
              <a:gd name="connsiteY7" fmla="*/ 7620 h 287655"/>
              <a:gd name="connsiteX8" fmla="*/ 445770 w 663137"/>
              <a:gd name="connsiteY8" fmla="*/ 5715 h 287655"/>
              <a:gd name="connsiteX9" fmla="*/ 451485 w 663137"/>
              <a:gd name="connsiteY9" fmla="*/ 3810 h 287655"/>
              <a:gd name="connsiteX10" fmla="*/ 481965 w 663137"/>
              <a:gd name="connsiteY10" fmla="*/ 1905 h 287655"/>
              <a:gd name="connsiteX11" fmla="*/ 575310 w 663137"/>
              <a:gd name="connsiteY11" fmla="*/ 0 h 287655"/>
              <a:gd name="connsiteX12" fmla="*/ 615315 w 663137"/>
              <a:gd name="connsiteY12" fmla="*/ 85725 h 287655"/>
              <a:gd name="connsiteX13" fmla="*/ 626745 w 663137"/>
              <a:gd name="connsiteY13" fmla="*/ 116205 h 287655"/>
              <a:gd name="connsiteX14" fmla="*/ 632460 w 663137"/>
              <a:gd name="connsiteY14" fmla="*/ 135255 h 287655"/>
              <a:gd name="connsiteX15" fmla="*/ 634365 w 663137"/>
              <a:gd name="connsiteY15" fmla="*/ 140970 h 287655"/>
              <a:gd name="connsiteX16" fmla="*/ 638175 w 663137"/>
              <a:gd name="connsiteY16" fmla="*/ 146685 h 287655"/>
              <a:gd name="connsiteX17" fmla="*/ 640080 w 663137"/>
              <a:gd name="connsiteY17" fmla="*/ 156210 h 287655"/>
              <a:gd name="connsiteX18" fmla="*/ 641985 w 663137"/>
              <a:gd name="connsiteY18" fmla="*/ 163830 h 287655"/>
              <a:gd name="connsiteX19" fmla="*/ 647700 w 663137"/>
              <a:gd name="connsiteY19" fmla="*/ 188595 h 287655"/>
              <a:gd name="connsiteX20" fmla="*/ 649605 w 663137"/>
              <a:gd name="connsiteY20" fmla="*/ 201930 h 287655"/>
              <a:gd name="connsiteX21" fmla="*/ 651510 w 663137"/>
              <a:gd name="connsiteY21" fmla="*/ 207645 h 287655"/>
              <a:gd name="connsiteX22" fmla="*/ 653415 w 663137"/>
              <a:gd name="connsiteY22" fmla="*/ 217170 h 287655"/>
              <a:gd name="connsiteX23" fmla="*/ 655320 w 663137"/>
              <a:gd name="connsiteY23" fmla="*/ 228600 h 287655"/>
              <a:gd name="connsiteX24" fmla="*/ 659130 w 663137"/>
              <a:gd name="connsiteY24" fmla="*/ 240030 h 287655"/>
              <a:gd name="connsiteX25" fmla="*/ 662940 w 663137"/>
              <a:gd name="connsiteY25" fmla="*/ 260985 h 287655"/>
              <a:gd name="connsiteX26" fmla="*/ 662940 w 663137"/>
              <a:gd name="connsiteY26" fmla="*/ 287655 h 287655"/>
              <a:gd name="connsiteX0" fmla="*/ 0 w 663137"/>
              <a:gd name="connsiteY0" fmla="*/ 22860 h 287655"/>
              <a:gd name="connsiteX1" fmla="*/ 20955 w 663137"/>
              <a:gd name="connsiteY1" fmla="*/ 20955 h 287655"/>
              <a:gd name="connsiteX2" fmla="*/ 34290 w 663137"/>
              <a:gd name="connsiteY2" fmla="*/ 19050 h 287655"/>
              <a:gd name="connsiteX3" fmla="*/ 70485 w 663137"/>
              <a:gd name="connsiteY3" fmla="*/ 17145 h 287655"/>
              <a:gd name="connsiteX4" fmla="*/ 87630 w 663137"/>
              <a:gd name="connsiteY4" fmla="*/ 13335 h 287655"/>
              <a:gd name="connsiteX5" fmla="*/ 95250 w 663137"/>
              <a:gd name="connsiteY5" fmla="*/ 11430 h 287655"/>
              <a:gd name="connsiteX6" fmla="*/ 232410 w 663137"/>
              <a:gd name="connsiteY6" fmla="*/ 9525 h 287655"/>
              <a:gd name="connsiteX7" fmla="*/ 417195 w 663137"/>
              <a:gd name="connsiteY7" fmla="*/ 7620 h 287655"/>
              <a:gd name="connsiteX8" fmla="*/ 445770 w 663137"/>
              <a:gd name="connsiteY8" fmla="*/ 5715 h 287655"/>
              <a:gd name="connsiteX9" fmla="*/ 451485 w 663137"/>
              <a:gd name="connsiteY9" fmla="*/ 3810 h 287655"/>
              <a:gd name="connsiteX10" fmla="*/ 481965 w 663137"/>
              <a:gd name="connsiteY10" fmla="*/ 1905 h 287655"/>
              <a:gd name="connsiteX11" fmla="*/ 575310 w 663137"/>
              <a:gd name="connsiteY11" fmla="*/ 0 h 287655"/>
              <a:gd name="connsiteX12" fmla="*/ 626745 w 663137"/>
              <a:gd name="connsiteY12" fmla="*/ 116205 h 287655"/>
              <a:gd name="connsiteX13" fmla="*/ 632460 w 663137"/>
              <a:gd name="connsiteY13" fmla="*/ 135255 h 287655"/>
              <a:gd name="connsiteX14" fmla="*/ 634365 w 663137"/>
              <a:gd name="connsiteY14" fmla="*/ 140970 h 287655"/>
              <a:gd name="connsiteX15" fmla="*/ 638175 w 663137"/>
              <a:gd name="connsiteY15" fmla="*/ 146685 h 287655"/>
              <a:gd name="connsiteX16" fmla="*/ 640080 w 663137"/>
              <a:gd name="connsiteY16" fmla="*/ 156210 h 287655"/>
              <a:gd name="connsiteX17" fmla="*/ 641985 w 663137"/>
              <a:gd name="connsiteY17" fmla="*/ 163830 h 287655"/>
              <a:gd name="connsiteX18" fmla="*/ 647700 w 663137"/>
              <a:gd name="connsiteY18" fmla="*/ 188595 h 287655"/>
              <a:gd name="connsiteX19" fmla="*/ 649605 w 663137"/>
              <a:gd name="connsiteY19" fmla="*/ 201930 h 287655"/>
              <a:gd name="connsiteX20" fmla="*/ 651510 w 663137"/>
              <a:gd name="connsiteY20" fmla="*/ 207645 h 287655"/>
              <a:gd name="connsiteX21" fmla="*/ 653415 w 663137"/>
              <a:gd name="connsiteY21" fmla="*/ 217170 h 287655"/>
              <a:gd name="connsiteX22" fmla="*/ 655320 w 663137"/>
              <a:gd name="connsiteY22" fmla="*/ 228600 h 287655"/>
              <a:gd name="connsiteX23" fmla="*/ 659130 w 663137"/>
              <a:gd name="connsiteY23" fmla="*/ 240030 h 287655"/>
              <a:gd name="connsiteX24" fmla="*/ 662940 w 663137"/>
              <a:gd name="connsiteY24" fmla="*/ 260985 h 287655"/>
              <a:gd name="connsiteX25" fmla="*/ 662940 w 663137"/>
              <a:gd name="connsiteY25" fmla="*/ 287655 h 287655"/>
              <a:gd name="connsiteX0" fmla="*/ 0 w 663137"/>
              <a:gd name="connsiteY0" fmla="*/ 22860 h 287655"/>
              <a:gd name="connsiteX1" fmla="*/ 20955 w 663137"/>
              <a:gd name="connsiteY1" fmla="*/ 20955 h 287655"/>
              <a:gd name="connsiteX2" fmla="*/ 34290 w 663137"/>
              <a:gd name="connsiteY2" fmla="*/ 19050 h 287655"/>
              <a:gd name="connsiteX3" fmla="*/ 70485 w 663137"/>
              <a:gd name="connsiteY3" fmla="*/ 17145 h 287655"/>
              <a:gd name="connsiteX4" fmla="*/ 87630 w 663137"/>
              <a:gd name="connsiteY4" fmla="*/ 13335 h 287655"/>
              <a:gd name="connsiteX5" fmla="*/ 95250 w 663137"/>
              <a:gd name="connsiteY5" fmla="*/ 11430 h 287655"/>
              <a:gd name="connsiteX6" fmla="*/ 232410 w 663137"/>
              <a:gd name="connsiteY6" fmla="*/ 9525 h 287655"/>
              <a:gd name="connsiteX7" fmla="*/ 417195 w 663137"/>
              <a:gd name="connsiteY7" fmla="*/ 7620 h 287655"/>
              <a:gd name="connsiteX8" fmla="*/ 445770 w 663137"/>
              <a:gd name="connsiteY8" fmla="*/ 5715 h 287655"/>
              <a:gd name="connsiteX9" fmla="*/ 451485 w 663137"/>
              <a:gd name="connsiteY9" fmla="*/ 3810 h 287655"/>
              <a:gd name="connsiteX10" fmla="*/ 481965 w 663137"/>
              <a:gd name="connsiteY10" fmla="*/ 1905 h 287655"/>
              <a:gd name="connsiteX11" fmla="*/ 575310 w 663137"/>
              <a:gd name="connsiteY11" fmla="*/ 0 h 287655"/>
              <a:gd name="connsiteX12" fmla="*/ 632460 w 663137"/>
              <a:gd name="connsiteY12" fmla="*/ 135255 h 287655"/>
              <a:gd name="connsiteX13" fmla="*/ 634365 w 663137"/>
              <a:gd name="connsiteY13" fmla="*/ 140970 h 287655"/>
              <a:gd name="connsiteX14" fmla="*/ 638175 w 663137"/>
              <a:gd name="connsiteY14" fmla="*/ 146685 h 287655"/>
              <a:gd name="connsiteX15" fmla="*/ 640080 w 663137"/>
              <a:gd name="connsiteY15" fmla="*/ 156210 h 287655"/>
              <a:gd name="connsiteX16" fmla="*/ 641985 w 663137"/>
              <a:gd name="connsiteY16" fmla="*/ 163830 h 287655"/>
              <a:gd name="connsiteX17" fmla="*/ 647700 w 663137"/>
              <a:gd name="connsiteY17" fmla="*/ 188595 h 287655"/>
              <a:gd name="connsiteX18" fmla="*/ 649605 w 663137"/>
              <a:gd name="connsiteY18" fmla="*/ 201930 h 287655"/>
              <a:gd name="connsiteX19" fmla="*/ 651510 w 663137"/>
              <a:gd name="connsiteY19" fmla="*/ 207645 h 287655"/>
              <a:gd name="connsiteX20" fmla="*/ 653415 w 663137"/>
              <a:gd name="connsiteY20" fmla="*/ 217170 h 287655"/>
              <a:gd name="connsiteX21" fmla="*/ 655320 w 663137"/>
              <a:gd name="connsiteY21" fmla="*/ 228600 h 287655"/>
              <a:gd name="connsiteX22" fmla="*/ 659130 w 663137"/>
              <a:gd name="connsiteY22" fmla="*/ 240030 h 287655"/>
              <a:gd name="connsiteX23" fmla="*/ 662940 w 663137"/>
              <a:gd name="connsiteY23" fmla="*/ 260985 h 287655"/>
              <a:gd name="connsiteX24" fmla="*/ 662940 w 663137"/>
              <a:gd name="connsiteY24" fmla="*/ 287655 h 287655"/>
              <a:gd name="connsiteX0" fmla="*/ 0 w 663137"/>
              <a:gd name="connsiteY0" fmla="*/ 22860 h 287655"/>
              <a:gd name="connsiteX1" fmla="*/ 20955 w 663137"/>
              <a:gd name="connsiteY1" fmla="*/ 20955 h 287655"/>
              <a:gd name="connsiteX2" fmla="*/ 34290 w 663137"/>
              <a:gd name="connsiteY2" fmla="*/ 19050 h 287655"/>
              <a:gd name="connsiteX3" fmla="*/ 70485 w 663137"/>
              <a:gd name="connsiteY3" fmla="*/ 17145 h 287655"/>
              <a:gd name="connsiteX4" fmla="*/ 87630 w 663137"/>
              <a:gd name="connsiteY4" fmla="*/ 13335 h 287655"/>
              <a:gd name="connsiteX5" fmla="*/ 95250 w 663137"/>
              <a:gd name="connsiteY5" fmla="*/ 11430 h 287655"/>
              <a:gd name="connsiteX6" fmla="*/ 232410 w 663137"/>
              <a:gd name="connsiteY6" fmla="*/ 9525 h 287655"/>
              <a:gd name="connsiteX7" fmla="*/ 417195 w 663137"/>
              <a:gd name="connsiteY7" fmla="*/ 7620 h 287655"/>
              <a:gd name="connsiteX8" fmla="*/ 445770 w 663137"/>
              <a:gd name="connsiteY8" fmla="*/ 5715 h 287655"/>
              <a:gd name="connsiteX9" fmla="*/ 451485 w 663137"/>
              <a:gd name="connsiteY9" fmla="*/ 3810 h 287655"/>
              <a:gd name="connsiteX10" fmla="*/ 481965 w 663137"/>
              <a:gd name="connsiteY10" fmla="*/ 1905 h 287655"/>
              <a:gd name="connsiteX11" fmla="*/ 575310 w 663137"/>
              <a:gd name="connsiteY11" fmla="*/ 0 h 287655"/>
              <a:gd name="connsiteX12" fmla="*/ 632460 w 663137"/>
              <a:gd name="connsiteY12" fmla="*/ 135255 h 287655"/>
              <a:gd name="connsiteX13" fmla="*/ 634365 w 663137"/>
              <a:gd name="connsiteY13" fmla="*/ 140970 h 287655"/>
              <a:gd name="connsiteX14" fmla="*/ 640080 w 663137"/>
              <a:gd name="connsiteY14" fmla="*/ 156210 h 287655"/>
              <a:gd name="connsiteX15" fmla="*/ 641985 w 663137"/>
              <a:gd name="connsiteY15" fmla="*/ 163830 h 287655"/>
              <a:gd name="connsiteX16" fmla="*/ 647700 w 663137"/>
              <a:gd name="connsiteY16" fmla="*/ 188595 h 287655"/>
              <a:gd name="connsiteX17" fmla="*/ 649605 w 663137"/>
              <a:gd name="connsiteY17" fmla="*/ 201930 h 287655"/>
              <a:gd name="connsiteX18" fmla="*/ 651510 w 663137"/>
              <a:gd name="connsiteY18" fmla="*/ 207645 h 287655"/>
              <a:gd name="connsiteX19" fmla="*/ 653415 w 663137"/>
              <a:gd name="connsiteY19" fmla="*/ 217170 h 287655"/>
              <a:gd name="connsiteX20" fmla="*/ 655320 w 663137"/>
              <a:gd name="connsiteY20" fmla="*/ 228600 h 287655"/>
              <a:gd name="connsiteX21" fmla="*/ 659130 w 663137"/>
              <a:gd name="connsiteY21" fmla="*/ 240030 h 287655"/>
              <a:gd name="connsiteX22" fmla="*/ 662940 w 663137"/>
              <a:gd name="connsiteY22" fmla="*/ 260985 h 287655"/>
              <a:gd name="connsiteX23" fmla="*/ 662940 w 663137"/>
              <a:gd name="connsiteY23" fmla="*/ 287655 h 287655"/>
              <a:gd name="connsiteX0" fmla="*/ 0 w 663137"/>
              <a:gd name="connsiteY0" fmla="*/ 22860 h 287655"/>
              <a:gd name="connsiteX1" fmla="*/ 20955 w 663137"/>
              <a:gd name="connsiteY1" fmla="*/ 20955 h 287655"/>
              <a:gd name="connsiteX2" fmla="*/ 34290 w 663137"/>
              <a:gd name="connsiteY2" fmla="*/ 19050 h 287655"/>
              <a:gd name="connsiteX3" fmla="*/ 70485 w 663137"/>
              <a:gd name="connsiteY3" fmla="*/ 17145 h 287655"/>
              <a:gd name="connsiteX4" fmla="*/ 87630 w 663137"/>
              <a:gd name="connsiteY4" fmla="*/ 13335 h 287655"/>
              <a:gd name="connsiteX5" fmla="*/ 95250 w 663137"/>
              <a:gd name="connsiteY5" fmla="*/ 11430 h 287655"/>
              <a:gd name="connsiteX6" fmla="*/ 232410 w 663137"/>
              <a:gd name="connsiteY6" fmla="*/ 9525 h 287655"/>
              <a:gd name="connsiteX7" fmla="*/ 417195 w 663137"/>
              <a:gd name="connsiteY7" fmla="*/ 7620 h 287655"/>
              <a:gd name="connsiteX8" fmla="*/ 445770 w 663137"/>
              <a:gd name="connsiteY8" fmla="*/ 5715 h 287655"/>
              <a:gd name="connsiteX9" fmla="*/ 451485 w 663137"/>
              <a:gd name="connsiteY9" fmla="*/ 3810 h 287655"/>
              <a:gd name="connsiteX10" fmla="*/ 481965 w 663137"/>
              <a:gd name="connsiteY10" fmla="*/ 1905 h 287655"/>
              <a:gd name="connsiteX11" fmla="*/ 575310 w 663137"/>
              <a:gd name="connsiteY11" fmla="*/ 0 h 287655"/>
              <a:gd name="connsiteX12" fmla="*/ 632460 w 663137"/>
              <a:gd name="connsiteY12" fmla="*/ 135255 h 287655"/>
              <a:gd name="connsiteX13" fmla="*/ 640080 w 663137"/>
              <a:gd name="connsiteY13" fmla="*/ 156210 h 287655"/>
              <a:gd name="connsiteX14" fmla="*/ 641985 w 663137"/>
              <a:gd name="connsiteY14" fmla="*/ 163830 h 287655"/>
              <a:gd name="connsiteX15" fmla="*/ 647700 w 663137"/>
              <a:gd name="connsiteY15" fmla="*/ 188595 h 287655"/>
              <a:gd name="connsiteX16" fmla="*/ 649605 w 663137"/>
              <a:gd name="connsiteY16" fmla="*/ 201930 h 287655"/>
              <a:gd name="connsiteX17" fmla="*/ 651510 w 663137"/>
              <a:gd name="connsiteY17" fmla="*/ 207645 h 287655"/>
              <a:gd name="connsiteX18" fmla="*/ 653415 w 663137"/>
              <a:gd name="connsiteY18" fmla="*/ 217170 h 287655"/>
              <a:gd name="connsiteX19" fmla="*/ 655320 w 663137"/>
              <a:gd name="connsiteY19" fmla="*/ 228600 h 287655"/>
              <a:gd name="connsiteX20" fmla="*/ 659130 w 663137"/>
              <a:gd name="connsiteY20" fmla="*/ 240030 h 287655"/>
              <a:gd name="connsiteX21" fmla="*/ 662940 w 663137"/>
              <a:gd name="connsiteY21" fmla="*/ 260985 h 287655"/>
              <a:gd name="connsiteX22" fmla="*/ 662940 w 663137"/>
              <a:gd name="connsiteY22" fmla="*/ 287655 h 287655"/>
              <a:gd name="connsiteX0" fmla="*/ 0 w 663137"/>
              <a:gd name="connsiteY0" fmla="*/ 22860 h 287655"/>
              <a:gd name="connsiteX1" fmla="*/ 20955 w 663137"/>
              <a:gd name="connsiteY1" fmla="*/ 20955 h 287655"/>
              <a:gd name="connsiteX2" fmla="*/ 34290 w 663137"/>
              <a:gd name="connsiteY2" fmla="*/ 19050 h 287655"/>
              <a:gd name="connsiteX3" fmla="*/ 70485 w 663137"/>
              <a:gd name="connsiteY3" fmla="*/ 17145 h 287655"/>
              <a:gd name="connsiteX4" fmla="*/ 87630 w 663137"/>
              <a:gd name="connsiteY4" fmla="*/ 13335 h 287655"/>
              <a:gd name="connsiteX5" fmla="*/ 95250 w 663137"/>
              <a:gd name="connsiteY5" fmla="*/ 11430 h 287655"/>
              <a:gd name="connsiteX6" fmla="*/ 232410 w 663137"/>
              <a:gd name="connsiteY6" fmla="*/ 9525 h 287655"/>
              <a:gd name="connsiteX7" fmla="*/ 417195 w 663137"/>
              <a:gd name="connsiteY7" fmla="*/ 7620 h 287655"/>
              <a:gd name="connsiteX8" fmla="*/ 445770 w 663137"/>
              <a:gd name="connsiteY8" fmla="*/ 5715 h 287655"/>
              <a:gd name="connsiteX9" fmla="*/ 451485 w 663137"/>
              <a:gd name="connsiteY9" fmla="*/ 3810 h 287655"/>
              <a:gd name="connsiteX10" fmla="*/ 481965 w 663137"/>
              <a:gd name="connsiteY10" fmla="*/ 1905 h 287655"/>
              <a:gd name="connsiteX11" fmla="*/ 575310 w 663137"/>
              <a:gd name="connsiteY11" fmla="*/ 0 h 287655"/>
              <a:gd name="connsiteX12" fmla="*/ 632460 w 663137"/>
              <a:gd name="connsiteY12" fmla="*/ 135255 h 287655"/>
              <a:gd name="connsiteX13" fmla="*/ 641985 w 663137"/>
              <a:gd name="connsiteY13" fmla="*/ 163830 h 287655"/>
              <a:gd name="connsiteX14" fmla="*/ 647700 w 663137"/>
              <a:gd name="connsiteY14" fmla="*/ 188595 h 287655"/>
              <a:gd name="connsiteX15" fmla="*/ 649605 w 663137"/>
              <a:gd name="connsiteY15" fmla="*/ 201930 h 287655"/>
              <a:gd name="connsiteX16" fmla="*/ 651510 w 663137"/>
              <a:gd name="connsiteY16" fmla="*/ 207645 h 287655"/>
              <a:gd name="connsiteX17" fmla="*/ 653415 w 663137"/>
              <a:gd name="connsiteY17" fmla="*/ 217170 h 287655"/>
              <a:gd name="connsiteX18" fmla="*/ 655320 w 663137"/>
              <a:gd name="connsiteY18" fmla="*/ 228600 h 287655"/>
              <a:gd name="connsiteX19" fmla="*/ 659130 w 663137"/>
              <a:gd name="connsiteY19" fmla="*/ 240030 h 287655"/>
              <a:gd name="connsiteX20" fmla="*/ 662940 w 663137"/>
              <a:gd name="connsiteY20" fmla="*/ 260985 h 287655"/>
              <a:gd name="connsiteX21" fmla="*/ 662940 w 663137"/>
              <a:gd name="connsiteY21" fmla="*/ 287655 h 287655"/>
              <a:gd name="connsiteX0" fmla="*/ 0 w 663137"/>
              <a:gd name="connsiteY0" fmla="*/ 22860 h 287655"/>
              <a:gd name="connsiteX1" fmla="*/ 20955 w 663137"/>
              <a:gd name="connsiteY1" fmla="*/ 20955 h 287655"/>
              <a:gd name="connsiteX2" fmla="*/ 34290 w 663137"/>
              <a:gd name="connsiteY2" fmla="*/ 19050 h 287655"/>
              <a:gd name="connsiteX3" fmla="*/ 70485 w 663137"/>
              <a:gd name="connsiteY3" fmla="*/ 17145 h 287655"/>
              <a:gd name="connsiteX4" fmla="*/ 87630 w 663137"/>
              <a:gd name="connsiteY4" fmla="*/ 13335 h 287655"/>
              <a:gd name="connsiteX5" fmla="*/ 95250 w 663137"/>
              <a:gd name="connsiteY5" fmla="*/ 11430 h 287655"/>
              <a:gd name="connsiteX6" fmla="*/ 232410 w 663137"/>
              <a:gd name="connsiteY6" fmla="*/ 9525 h 287655"/>
              <a:gd name="connsiteX7" fmla="*/ 417195 w 663137"/>
              <a:gd name="connsiteY7" fmla="*/ 7620 h 287655"/>
              <a:gd name="connsiteX8" fmla="*/ 445770 w 663137"/>
              <a:gd name="connsiteY8" fmla="*/ 5715 h 287655"/>
              <a:gd name="connsiteX9" fmla="*/ 451485 w 663137"/>
              <a:gd name="connsiteY9" fmla="*/ 3810 h 287655"/>
              <a:gd name="connsiteX10" fmla="*/ 481965 w 663137"/>
              <a:gd name="connsiteY10" fmla="*/ 1905 h 287655"/>
              <a:gd name="connsiteX11" fmla="*/ 575310 w 663137"/>
              <a:gd name="connsiteY11" fmla="*/ 0 h 287655"/>
              <a:gd name="connsiteX12" fmla="*/ 641985 w 663137"/>
              <a:gd name="connsiteY12" fmla="*/ 163830 h 287655"/>
              <a:gd name="connsiteX13" fmla="*/ 647700 w 663137"/>
              <a:gd name="connsiteY13" fmla="*/ 188595 h 287655"/>
              <a:gd name="connsiteX14" fmla="*/ 649605 w 663137"/>
              <a:gd name="connsiteY14" fmla="*/ 201930 h 287655"/>
              <a:gd name="connsiteX15" fmla="*/ 651510 w 663137"/>
              <a:gd name="connsiteY15" fmla="*/ 207645 h 287655"/>
              <a:gd name="connsiteX16" fmla="*/ 653415 w 663137"/>
              <a:gd name="connsiteY16" fmla="*/ 217170 h 287655"/>
              <a:gd name="connsiteX17" fmla="*/ 655320 w 663137"/>
              <a:gd name="connsiteY17" fmla="*/ 228600 h 287655"/>
              <a:gd name="connsiteX18" fmla="*/ 659130 w 663137"/>
              <a:gd name="connsiteY18" fmla="*/ 240030 h 287655"/>
              <a:gd name="connsiteX19" fmla="*/ 662940 w 663137"/>
              <a:gd name="connsiteY19" fmla="*/ 260985 h 287655"/>
              <a:gd name="connsiteX20" fmla="*/ 662940 w 663137"/>
              <a:gd name="connsiteY20" fmla="*/ 287655 h 287655"/>
              <a:gd name="connsiteX0" fmla="*/ 0 w 663137"/>
              <a:gd name="connsiteY0" fmla="*/ 22860 h 287655"/>
              <a:gd name="connsiteX1" fmla="*/ 20955 w 663137"/>
              <a:gd name="connsiteY1" fmla="*/ 20955 h 287655"/>
              <a:gd name="connsiteX2" fmla="*/ 34290 w 663137"/>
              <a:gd name="connsiteY2" fmla="*/ 19050 h 287655"/>
              <a:gd name="connsiteX3" fmla="*/ 70485 w 663137"/>
              <a:gd name="connsiteY3" fmla="*/ 17145 h 287655"/>
              <a:gd name="connsiteX4" fmla="*/ 87630 w 663137"/>
              <a:gd name="connsiteY4" fmla="*/ 13335 h 287655"/>
              <a:gd name="connsiteX5" fmla="*/ 95250 w 663137"/>
              <a:gd name="connsiteY5" fmla="*/ 11430 h 287655"/>
              <a:gd name="connsiteX6" fmla="*/ 232410 w 663137"/>
              <a:gd name="connsiteY6" fmla="*/ 9525 h 287655"/>
              <a:gd name="connsiteX7" fmla="*/ 417195 w 663137"/>
              <a:gd name="connsiteY7" fmla="*/ 7620 h 287655"/>
              <a:gd name="connsiteX8" fmla="*/ 445770 w 663137"/>
              <a:gd name="connsiteY8" fmla="*/ 5715 h 287655"/>
              <a:gd name="connsiteX9" fmla="*/ 451485 w 663137"/>
              <a:gd name="connsiteY9" fmla="*/ 3810 h 287655"/>
              <a:gd name="connsiteX10" fmla="*/ 481965 w 663137"/>
              <a:gd name="connsiteY10" fmla="*/ 1905 h 287655"/>
              <a:gd name="connsiteX11" fmla="*/ 575310 w 663137"/>
              <a:gd name="connsiteY11" fmla="*/ 0 h 287655"/>
              <a:gd name="connsiteX12" fmla="*/ 647700 w 663137"/>
              <a:gd name="connsiteY12" fmla="*/ 188595 h 287655"/>
              <a:gd name="connsiteX13" fmla="*/ 649605 w 663137"/>
              <a:gd name="connsiteY13" fmla="*/ 201930 h 287655"/>
              <a:gd name="connsiteX14" fmla="*/ 651510 w 663137"/>
              <a:gd name="connsiteY14" fmla="*/ 207645 h 287655"/>
              <a:gd name="connsiteX15" fmla="*/ 653415 w 663137"/>
              <a:gd name="connsiteY15" fmla="*/ 217170 h 287655"/>
              <a:gd name="connsiteX16" fmla="*/ 655320 w 663137"/>
              <a:gd name="connsiteY16" fmla="*/ 228600 h 287655"/>
              <a:gd name="connsiteX17" fmla="*/ 659130 w 663137"/>
              <a:gd name="connsiteY17" fmla="*/ 240030 h 287655"/>
              <a:gd name="connsiteX18" fmla="*/ 662940 w 663137"/>
              <a:gd name="connsiteY18" fmla="*/ 260985 h 287655"/>
              <a:gd name="connsiteX19" fmla="*/ 662940 w 663137"/>
              <a:gd name="connsiteY19" fmla="*/ 287655 h 287655"/>
              <a:gd name="connsiteX0" fmla="*/ 0 w 663137"/>
              <a:gd name="connsiteY0" fmla="*/ 22860 h 287655"/>
              <a:gd name="connsiteX1" fmla="*/ 20955 w 663137"/>
              <a:gd name="connsiteY1" fmla="*/ 20955 h 287655"/>
              <a:gd name="connsiteX2" fmla="*/ 34290 w 663137"/>
              <a:gd name="connsiteY2" fmla="*/ 19050 h 287655"/>
              <a:gd name="connsiteX3" fmla="*/ 70485 w 663137"/>
              <a:gd name="connsiteY3" fmla="*/ 17145 h 287655"/>
              <a:gd name="connsiteX4" fmla="*/ 87630 w 663137"/>
              <a:gd name="connsiteY4" fmla="*/ 13335 h 287655"/>
              <a:gd name="connsiteX5" fmla="*/ 95250 w 663137"/>
              <a:gd name="connsiteY5" fmla="*/ 11430 h 287655"/>
              <a:gd name="connsiteX6" fmla="*/ 232410 w 663137"/>
              <a:gd name="connsiteY6" fmla="*/ 9525 h 287655"/>
              <a:gd name="connsiteX7" fmla="*/ 417195 w 663137"/>
              <a:gd name="connsiteY7" fmla="*/ 7620 h 287655"/>
              <a:gd name="connsiteX8" fmla="*/ 445770 w 663137"/>
              <a:gd name="connsiteY8" fmla="*/ 5715 h 287655"/>
              <a:gd name="connsiteX9" fmla="*/ 451485 w 663137"/>
              <a:gd name="connsiteY9" fmla="*/ 3810 h 287655"/>
              <a:gd name="connsiteX10" fmla="*/ 481965 w 663137"/>
              <a:gd name="connsiteY10" fmla="*/ 1905 h 287655"/>
              <a:gd name="connsiteX11" fmla="*/ 575310 w 663137"/>
              <a:gd name="connsiteY11" fmla="*/ 0 h 287655"/>
              <a:gd name="connsiteX12" fmla="*/ 649605 w 663137"/>
              <a:gd name="connsiteY12" fmla="*/ 201930 h 287655"/>
              <a:gd name="connsiteX13" fmla="*/ 651510 w 663137"/>
              <a:gd name="connsiteY13" fmla="*/ 207645 h 287655"/>
              <a:gd name="connsiteX14" fmla="*/ 653415 w 663137"/>
              <a:gd name="connsiteY14" fmla="*/ 217170 h 287655"/>
              <a:gd name="connsiteX15" fmla="*/ 655320 w 663137"/>
              <a:gd name="connsiteY15" fmla="*/ 228600 h 287655"/>
              <a:gd name="connsiteX16" fmla="*/ 659130 w 663137"/>
              <a:gd name="connsiteY16" fmla="*/ 240030 h 287655"/>
              <a:gd name="connsiteX17" fmla="*/ 662940 w 663137"/>
              <a:gd name="connsiteY17" fmla="*/ 260985 h 287655"/>
              <a:gd name="connsiteX18" fmla="*/ 662940 w 663137"/>
              <a:gd name="connsiteY18" fmla="*/ 287655 h 287655"/>
              <a:gd name="connsiteX0" fmla="*/ 0 w 663137"/>
              <a:gd name="connsiteY0" fmla="*/ 22860 h 287655"/>
              <a:gd name="connsiteX1" fmla="*/ 20955 w 663137"/>
              <a:gd name="connsiteY1" fmla="*/ 20955 h 287655"/>
              <a:gd name="connsiteX2" fmla="*/ 34290 w 663137"/>
              <a:gd name="connsiteY2" fmla="*/ 19050 h 287655"/>
              <a:gd name="connsiteX3" fmla="*/ 70485 w 663137"/>
              <a:gd name="connsiteY3" fmla="*/ 17145 h 287655"/>
              <a:gd name="connsiteX4" fmla="*/ 87630 w 663137"/>
              <a:gd name="connsiteY4" fmla="*/ 13335 h 287655"/>
              <a:gd name="connsiteX5" fmla="*/ 95250 w 663137"/>
              <a:gd name="connsiteY5" fmla="*/ 11430 h 287655"/>
              <a:gd name="connsiteX6" fmla="*/ 232410 w 663137"/>
              <a:gd name="connsiteY6" fmla="*/ 9525 h 287655"/>
              <a:gd name="connsiteX7" fmla="*/ 417195 w 663137"/>
              <a:gd name="connsiteY7" fmla="*/ 7620 h 287655"/>
              <a:gd name="connsiteX8" fmla="*/ 445770 w 663137"/>
              <a:gd name="connsiteY8" fmla="*/ 5715 h 287655"/>
              <a:gd name="connsiteX9" fmla="*/ 451485 w 663137"/>
              <a:gd name="connsiteY9" fmla="*/ 3810 h 287655"/>
              <a:gd name="connsiteX10" fmla="*/ 481965 w 663137"/>
              <a:gd name="connsiteY10" fmla="*/ 1905 h 287655"/>
              <a:gd name="connsiteX11" fmla="*/ 575310 w 663137"/>
              <a:gd name="connsiteY11" fmla="*/ 0 h 287655"/>
              <a:gd name="connsiteX12" fmla="*/ 649605 w 663137"/>
              <a:gd name="connsiteY12" fmla="*/ 201930 h 287655"/>
              <a:gd name="connsiteX13" fmla="*/ 653415 w 663137"/>
              <a:gd name="connsiteY13" fmla="*/ 217170 h 287655"/>
              <a:gd name="connsiteX14" fmla="*/ 655320 w 663137"/>
              <a:gd name="connsiteY14" fmla="*/ 228600 h 287655"/>
              <a:gd name="connsiteX15" fmla="*/ 659130 w 663137"/>
              <a:gd name="connsiteY15" fmla="*/ 240030 h 287655"/>
              <a:gd name="connsiteX16" fmla="*/ 662940 w 663137"/>
              <a:gd name="connsiteY16" fmla="*/ 260985 h 287655"/>
              <a:gd name="connsiteX17" fmla="*/ 662940 w 663137"/>
              <a:gd name="connsiteY17" fmla="*/ 287655 h 287655"/>
              <a:gd name="connsiteX0" fmla="*/ 0 w 663137"/>
              <a:gd name="connsiteY0" fmla="*/ 22860 h 287655"/>
              <a:gd name="connsiteX1" fmla="*/ 20955 w 663137"/>
              <a:gd name="connsiteY1" fmla="*/ 20955 h 287655"/>
              <a:gd name="connsiteX2" fmla="*/ 34290 w 663137"/>
              <a:gd name="connsiteY2" fmla="*/ 19050 h 287655"/>
              <a:gd name="connsiteX3" fmla="*/ 70485 w 663137"/>
              <a:gd name="connsiteY3" fmla="*/ 17145 h 287655"/>
              <a:gd name="connsiteX4" fmla="*/ 87630 w 663137"/>
              <a:gd name="connsiteY4" fmla="*/ 13335 h 287655"/>
              <a:gd name="connsiteX5" fmla="*/ 95250 w 663137"/>
              <a:gd name="connsiteY5" fmla="*/ 11430 h 287655"/>
              <a:gd name="connsiteX6" fmla="*/ 232410 w 663137"/>
              <a:gd name="connsiteY6" fmla="*/ 9525 h 287655"/>
              <a:gd name="connsiteX7" fmla="*/ 417195 w 663137"/>
              <a:gd name="connsiteY7" fmla="*/ 7620 h 287655"/>
              <a:gd name="connsiteX8" fmla="*/ 445770 w 663137"/>
              <a:gd name="connsiteY8" fmla="*/ 5715 h 287655"/>
              <a:gd name="connsiteX9" fmla="*/ 451485 w 663137"/>
              <a:gd name="connsiteY9" fmla="*/ 3810 h 287655"/>
              <a:gd name="connsiteX10" fmla="*/ 481965 w 663137"/>
              <a:gd name="connsiteY10" fmla="*/ 1905 h 287655"/>
              <a:gd name="connsiteX11" fmla="*/ 575310 w 663137"/>
              <a:gd name="connsiteY11" fmla="*/ 0 h 287655"/>
              <a:gd name="connsiteX12" fmla="*/ 649605 w 663137"/>
              <a:gd name="connsiteY12" fmla="*/ 201930 h 287655"/>
              <a:gd name="connsiteX13" fmla="*/ 653415 w 663137"/>
              <a:gd name="connsiteY13" fmla="*/ 217170 h 287655"/>
              <a:gd name="connsiteX14" fmla="*/ 659130 w 663137"/>
              <a:gd name="connsiteY14" fmla="*/ 240030 h 287655"/>
              <a:gd name="connsiteX15" fmla="*/ 662940 w 663137"/>
              <a:gd name="connsiteY15" fmla="*/ 260985 h 287655"/>
              <a:gd name="connsiteX16" fmla="*/ 662940 w 663137"/>
              <a:gd name="connsiteY16" fmla="*/ 287655 h 287655"/>
              <a:gd name="connsiteX0" fmla="*/ 0 w 663137"/>
              <a:gd name="connsiteY0" fmla="*/ 22860 h 287655"/>
              <a:gd name="connsiteX1" fmla="*/ 20955 w 663137"/>
              <a:gd name="connsiteY1" fmla="*/ 20955 h 287655"/>
              <a:gd name="connsiteX2" fmla="*/ 34290 w 663137"/>
              <a:gd name="connsiteY2" fmla="*/ 19050 h 287655"/>
              <a:gd name="connsiteX3" fmla="*/ 70485 w 663137"/>
              <a:gd name="connsiteY3" fmla="*/ 17145 h 287655"/>
              <a:gd name="connsiteX4" fmla="*/ 87630 w 663137"/>
              <a:gd name="connsiteY4" fmla="*/ 13335 h 287655"/>
              <a:gd name="connsiteX5" fmla="*/ 95250 w 663137"/>
              <a:gd name="connsiteY5" fmla="*/ 11430 h 287655"/>
              <a:gd name="connsiteX6" fmla="*/ 232410 w 663137"/>
              <a:gd name="connsiteY6" fmla="*/ 9525 h 287655"/>
              <a:gd name="connsiteX7" fmla="*/ 417195 w 663137"/>
              <a:gd name="connsiteY7" fmla="*/ 7620 h 287655"/>
              <a:gd name="connsiteX8" fmla="*/ 445770 w 663137"/>
              <a:gd name="connsiteY8" fmla="*/ 5715 h 287655"/>
              <a:gd name="connsiteX9" fmla="*/ 451485 w 663137"/>
              <a:gd name="connsiteY9" fmla="*/ 3810 h 287655"/>
              <a:gd name="connsiteX10" fmla="*/ 481965 w 663137"/>
              <a:gd name="connsiteY10" fmla="*/ 1905 h 287655"/>
              <a:gd name="connsiteX11" fmla="*/ 575310 w 663137"/>
              <a:gd name="connsiteY11" fmla="*/ 0 h 287655"/>
              <a:gd name="connsiteX12" fmla="*/ 649605 w 663137"/>
              <a:gd name="connsiteY12" fmla="*/ 201930 h 287655"/>
              <a:gd name="connsiteX13" fmla="*/ 653415 w 663137"/>
              <a:gd name="connsiteY13" fmla="*/ 217170 h 287655"/>
              <a:gd name="connsiteX14" fmla="*/ 662940 w 663137"/>
              <a:gd name="connsiteY14" fmla="*/ 260985 h 287655"/>
              <a:gd name="connsiteX15" fmla="*/ 662940 w 663137"/>
              <a:gd name="connsiteY15" fmla="*/ 287655 h 287655"/>
              <a:gd name="connsiteX0" fmla="*/ 0 w 663137"/>
              <a:gd name="connsiteY0" fmla="*/ 22860 h 287655"/>
              <a:gd name="connsiteX1" fmla="*/ 20955 w 663137"/>
              <a:gd name="connsiteY1" fmla="*/ 20955 h 287655"/>
              <a:gd name="connsiteX2" fmla="*/ 34290 w 663137"/>
              <a:gd name="connsiteY2" fmla="*/ 19050 h 287655"/>
              <a:gd name="connsiteX3" fmla="*/ 70485 w 663137"/>
              <a:gd name="connsiteY3" fmla="*/ 17145 h 287655"/>
              <a:gd name="connsiteX4" fmla="*/ 87630 w 663137"/>
              <a:gd name="connsiteY4" fmla="*/ 13335 h 287655"/>
              <a:gd name="connsiteX5" fmla="*/ 95250 w 663137"/>
              <a:gd name="connsiteY5" fmla="*/ 11430 h 287655"/>
              <a:gd name="connsiteX6" fmla="*/ 232410 w 663137"/>
              <a:gd name="connsiteY6" fmla="*/ 9525 h 287655"/>
              <a:gd name="connsiteX7" fmla="*/ 417195 w 663137"/>
              <a:gd name="connsiteY7" fmla="*/ 7620 h 287655"/>
              <a:gd name="connsiteX8" fmla="*/ 445770 w 663137"/>
              <a:gd name="connsiteY8" fmla="*/ 5715 h 287655"/>
              <a:gd name="connsiteX9" fmla="*/ 451485 w 663137"/>
              <a:gd name="connsiteY9" fmla="*/ 3810 h 287655"/>
              <a:gd name="connsiteX10" fmla="*/ 481965 w 663137"/>
              <a:gd name="connsiteY10" fmla="*/ 1905 h 287655"/>
              <a:gd name="connsiteX11" fmla="*/ 575310 w 663137"/>
              <a:gd name="connsiteY11" fmla="*/ 0 h 287655"/>
              <a:gd name="connsiteX12" fmla="*/ 649605 w 663137"/>
              <a:gd name="connsiteY12" fmla="*/ 201930 h 287655"/>
              <a:gd name="connsiteX13" fmla="*/ 662940 w 663137"/>
              <a:gd name="connsiteY13" fmla="*/ 260985 h 287655"/>
              <a:gd name="connsiteX14" fmla="*/ 662940 w 663137"/>
              <a:gd name="connsiteY14" fmla="*/ 287655 h 287655"/>
              <a:gd name="connsiteX0" fmla="*/ 0 w 663137"/>
              <a:gd name="connsiteY0" fmla="*/ 22860 h 287655"/>
              <a:gd name="connsiteX1" fmla="*/ 20955 w 663137"/>
              <a:gd name="connsiteY1" fmla="*/ 20955 h 287655"/>
              <a:gd name="connsiteX2" fmla="*/ 34290 w 663137"/>
              <a:gd name="connsiteY2" fmla="*/ 19050 h 287655"/>
              <a:gd name="connsiteX3" fmla="*/ 70485 w 663137"/>
              <a:gd name="connsiteY3" fmla="*/ 17145 h 287655"/>
              <a:gd name="connsiteX4" fmla="*/ 87630 w 663137"/>
              <a:gd name="connsiteY4" fmla="*/ 13335 h 287655"/>
              <a:gd name="connsiteX5" fmla="*/ 95250 w 663137"/>
              <a:gd name="connsiteY5" fmla="*/ 11430 h 287655"/>
              <a:gd name="connsiteX6" fmla="*/ 232410 w 663137"/>
              <a:gd name="connsiteY6" fmla="*/ 9525 h 287655"/>
              <a:gd name="connsiteX7" fmla="*/ 417195 w 663137"/>
              <a:gd name="connsiteY7" fmla="*/ 7620 h 287655"/>
              <a:gd name="connsiteX8" fmla="*/ 445770 w 663137"/>
              <a:gd name="connsiteY8" fmla="*/ 5715 h 287655"/>
              <a:gd name="connsiteX9" fmla="*/ 451485 w 663137"/>
              <a:gd name="connsiteY9" fmla="*/ 3810 h 287655"/>
              <a:gd name="connsiteX10" fmla="*/ 481965 w 663137"/>
              <a:gd name="connsiteY10" fmla="*/ 1905 h 287655"/>
              <a:gd name="connsiteX11" fmla="*/ 575310 w 663137"/>
              <a:gd name="connsiteY11" fmla="*/ 0 h 287655"/>
              <a:gd name="connsiteX12" fmla="*/ 662940 w 663137"/>
              <a:gd name="connsiteY12" fmla="*/ 260985 h 287655"/>
              <a:gd name="connsiteX13" fmla="*/ 662940 w 663137"/>
              <a:gd name="connsiteY13" fmla="*/ 287655 h 287655"/>
              <a:gd name="connsiteX0" fmla="*/ 0 w 662940"/>
              <a:gd name="connsiteY0" fmla="*/ 22860 h 287655"/>
              <a:gd name="connsiteX1" fmla="*/ 20955 w 662940"/>
              <a:gd name="connsiteY1" fmla="*/ 20955 h 287655"/>
              <a:gd name="connsiteX2" fmla="*/ 34290 w 662940"/>
              <a:gd name="connsiteY2" fmla="*/ 19050 h 287655"/>
              <a:gd name="connsiteX3" fmla="*/ 70485 w 662940"/>
              <a:gd name="connsiteY3" fmla="*/ 17145 h 287655"/>
              <a:gd name="connsiteX4" fmla="*/ 87630 w 662940"/>
              <a:gd name="connsiteY4" fmla="*/ 13335 h 287655"/>
              <a:gd name="connsiteX5" fmla="*/ 95250 w 662940"/>
              <a:gd name="connsiteY5" fmla="*/ 11430 h 287655"/>
              <a:gd name="connsiteX6" fmla="*/ 232410 w 662940"/>
              <a:gd name="connsiteY6" fmla="*/ 9525 h 287655"/>
              <a:gd name="connsiteX7" fmla="*/ 417195 w 662940"/>
              <a:gd name="connsiteY7" fmla="*/ 7620 h 287655"/>
              <a:gd name="connsiteX8" fmla="*/ 445770 w 662940"/>
              <a:gd name="connsiteY8" fmla="*/ 5715 h 287655"/>
              <a:gd name="connsiteX9" fmla="*/ 451485 w 662940"/>
              <a:gd name="connsiteY9" fmla="*/ 3810 h 287655"/>
              <a:gd name="connsiteX10" fmla="*/ 481965 w 662940"/>
              <a:gd name="connsiteY10" fmla="*/ 1905 h 287655"/>
              <a:gd name="connsiteX11" fmla="*/ 575310 w 662940"/>
              <a:gd name="connsiteY11" fmla="*/ 0 h 287655"/>
              <a:gd name="connsiteX12" fmla="*/ 662940 w 662940"/>
              <a:gd name="connsiteY12" fmla="*/ 287655 h 287655"/>
              <a:gd name="connsiteX0" fmla="*/ 0 w 662940"/>
              <a:gd name="connsiteY0" fmla="*/ 43137 h 307932"/>
              <a:gd name="connsiteX1" fmla="*/ 20955 w 662940"/>
              <a:gd name="connsiteY1" fmla="*/ 41232 h 307932"/>
              <a:gd name="connsiteX2" fmla="*/ 34290 w 662940"/>
              <a:gd name="connsiteY2" fmla="*/ 39327 h 307932"/>
              <a:gd name="connsiteX3" fmla="*/ 70485 w 662940"/>
              <a:gd name="connsiteY3" fmla="*/ 37422 h 307932"/>
              <a:gd name="connsiteX4" fmla="*/ 87630 w 662940"/>
              <a:gd name="connsiteY4" fmla="*/ 33612 h 307932"/>
              <a:gd name="connsiteX5" fmla="*/ 95250 w 662940"/>
              <a:gd name="connsiteY5" fmla="*/ 31707 h 307932"/>
              <a:gd name="connsiteX6" fmla="*/ 232410 w 662940"/>
              <a:gd name="connsiteY6" fmla="*/ 29802 h 307932"/>
              <a:gd name="connsiteX7" fmla="*/ 417195 w 662940"/>
              <a:gd name="connsiteY7" fmla="*/ 27897 h 307932"/>
              <a:gd name="connsiteX8" fmla="*/ 445770 w 662940"/>
              <a:gd name="connsiteY8" fmla="*/ 25992 h 307932"/>
              <a:gd name="connsiteX9" fmla="*/ 451485 w 662940"/>
              <a:gd name="connsiteY9" fmla="*/ 24087 h 307932"/>
              <a:gd name="connsiteX10" fmla="*/ 575310 w 662940"/>
              <a:gd name="connsiteY10" fmla="*/ 20277 h 307932"/>
              <a:gd name="connsiteX11" fmla="*/ 662940 w 662940"/>
              <a:gd name="connsiteY11" fmla="*/ 307932 h 307932"/>
              <a:gd name="connsiteX0" fmla="*/ 0 w 662940"/>
              <a:gd name="connsiteY0" fmla="*/ 42613 h 307408"/>
              <a:gd name="connsiteX1" fmla="*/ 20955 w 662940"/>
              <a:gd name="connsiteY1" fmla="*/ 40708 h 307408"/>
              <a:gd name="connsiteX2" fmla="*/ 34290 w 662940"/>
              <a:gd name="connsiteY2" fmla="*/ 38803 h 307408"/>
              <a:gd name="connsiteX3" fmla="*/ 70485 w 662940"/>
              <a:gd name="connsiteY3" fmla="*/ 36898 h 307408"/>
              <a:gd name="connsiteX4" fmla="*/ 87630 w 662940"/>
              <a:gd name="connsiteY4" fmla="*/ 33088 h 307408"/>
              <a:gd name="connsiteX5" fmla="*/ 95250 w 662940"/>
              <a:gd name="connsiteY5" fmla="*/ 31183 h 307408"/>
              <a:gd name="connsiteX6" fmla="*/ 232410 w 662940"/>
              <a:gd name="connsiteY6" fmla="*/ 29278 h 307408"/>
              <a:gd name="connsiteX7" fmla="*/ 417195 w 662940"/>
              <a:gd name="connsiteY7" fmla="*/ 27373 h 307408"/>
              <a:gd name="connsiteX8" fmla="*/ 445770 w 662940"/>
              <a:gd name="connsiteY8" fmla="*/ 25468 h 307408"/>
              <a:gd name="connsiteX9" fmla="*/ 575310 w 662940"/>
              <a:gd name="connsiteY9" fmla="*/ 19753 h 307408"/>
              <a:gd name="connsiteX10" fmla="*/ 662940 w 662940"/>
              <a:gd name="connsiteY10" fmla="*/ 307408 h 307408"/>
              <a:gd name="connsiteX0" fmla="*/ 0 w 662940"/>
              <a:gd name="connsiteY0" fmla="*/ 42613 h 307408"/>
              <a:gd name="connsiteX1" fmla="*/ 20955 w 662940"/>
              <a:gd name="connsiteY1" fmla="*/ 40708 h 307408"/>
              <a:gd name="connsiteX2" fmla="*/ 34290 w 662940"/>
              <a:gd name="connsiteY2" fmla="*/ 38803 h 307408"/>
              <a:gd name="connsiteX3" fmla="*/ 70485 w 662940"/>
              <a:gd name="connsiteY3" fmla="*/ 36898 h 307408"/>
              <a:gd name="connsiteX4" fmla="*/ 87630 w 662940"/>
              <a:gd name="connsiteY4" fmla="*/ 33088 h 307408"/>
              <a:gd name="connsiteX5" fmla="*/ 95250 w 662940"/>
              <a:gd name="connsiteY5" fmla="*/ 31183 h 307408"/>
              <a:gd name="connsiteX6" fmla="*/ 232410 w 662940"/>
              <a:gd name="connsiteY6" fmla="*/ 29278 h 307408"/>
              <a:gd name="connsiteX7" fmla="*/ 445770 w 662940"/>
              <a:gd name="connsiteY7" fmla="*/ 25468 h 307408"/>
              <a:gd name="connsiteX8" fmla="*/ 575310 w 662940"/>
              <a:gd name="connsiteY8" fmla="*/ 19753 h 307408"/>
              <a:gd name="connsiteX9" fmla="*/ 662940 w 662940"/>
              <a:gd name="connsiteY9" fmla="*/ 307408 h 307408"/>
              <a:gd name="connsiteX0" fmla="*/ 0 w 662940"/>
              <a:gd name="connsiteY0" fmla="*/ 43535 h 308330"/>
              <a:gd name="connsiteX1" fmla="*/ 20955 w 662940"/>
              <a:gd name="connsiteY1" fmla="*/ 41630 h 308330"/>
              <a:gd name="connsiteX2" fmla="*/ 34290 w 662940"/>
              <a:gd name="connsiteY2" fmla="*/ 39725 h 308330"/>
              <a:gd name="connsiteX3" fmla="*/ 70485 w 662940"/>
              <a:gd name="connsiteY3" fmla="*/ 37820 h 308330"/>
              <a:gd name="connsiteX4" fmla="*/ 87630 w 662940"/>
              <a:gd name="connsiteY4" fmla="*/ 34010 h 308330"/>
              <a:gd name="connsiteX5" fmla="*/ 95250 w 662940"/>
              <a:gd name="connsiteY5" fmla="*/ 32105 h 308330"/>
              <a:gd name="connsiteX6" fmla="*/ 232410 w 662940"/>
              <a:gd name="connsiteY6" fmla="*/ 30200 h 308330"/>
              <a:gd name="connsiteX7" fmla="*/ 512445 w 662940"/>
              <a:gd name="connsiteY7" fmla="*/ 22580 h 308330"/>
              <a:gd name="connsiteX8" fmla="*/ 575310 w 662940"/>
              <a:gd name="connsiteY8" fmla="*/ 20675 h 308330"/>
              <a:gd name="connsiteX9" fmla="*/ 662940 w 662940"/>
              <a:gd name="connsiteY9" fmla="*/ 308330 h 308330"/>
              <a:gd name="connsiteX0" fmla="*/ 0 w 662940"/>
              <a:gd name="connsiteY0" fmla="*/ 23279 h 288074"/>
              <a:gd name="connsiteX1" fmla="*/ 20955 w 662940"/>
              <a:gd name="connsiteY1" fmla="*/ 21374 h 288074"/>
              <a:gd name="connsiteX2" fmla="*/ 34290 w 662940"/>
              <a:gd name="connsiteY2" fmla="*/ 19469 h 288074"/>
              <a:gd name="connsiteX3" fmla="*/ 70485 w 662940"/>
              <a:gd name="connsiteY3" fmla="*/ 17564 h 288074"/>
              <a:gd name="connsiteX4" fmla="*/ 87630 w 662940"/>
              <a:gd name="connsiteY4" fmla="*/ 13754 h 288074"/>
              <a:gd name="connsiteX5" fmla="*/ 95250 w 662940"/>
              <a:gd name="connsiteY5" fmla="*/ 11849 h 288074"/>
              <a:gd name="connsiteX6" fmla="*/ 232410 w 662940"/>
              <a:gd name="connsiteY6" fmla="*/ 9944 h 288074"/>
              <a:gd name="connsiteX7" fmla="*/ 512445 w 662940"/>
              <a:gd name="connsiteY7" fmla="*/ 2324 h 288074"/>
              <a:gd name="connsiteX8" fmla="*/ 575310 w 662940"/>
              <a:gd name="connsiteY8" fmla="*/ 419 h 288074"/>
              <a:gd name="connsiteX9" fmla="*/ 662940 w 662940"/>
              <a:gd name="connsiteY9" fmla="*/ 288074 h 288074"/>
              <a:gd name="connsiteX0" fmla="*/ 0 w 662940"/>
              <a:gd name="connsiteY0" fmla="*/ 23279 h 288074"/>
              <a:gd name="connsiteX1" fmla="*/ 20955 w 662940"/>
              <a:gd name="connsiteY1" fmla="*/ 21374 h 288074"/>
              <a:gd name="connsiteX2" fmla="*/ 34290 w 662940"/>
              <a:gd name="connsiteY2" fmla="*/ 19469 h 288074"/>
              <a:gd name="connsiteX3" fmla="*/ 87630 w 662940"/>
              <a:gd name="connsiteY3" fmla="*/ 13754 h 288074"/>
              <a:gd name="connsiteX4" fmla="*/ 95250 w 662940"/>
              <a:gd name="connsiteY4" fmla="*/ 11849 h 288074"/>
              <a:gd name="connsiteX5" fmla="*/ 232410 w 662940"/>
              <a:gd name="connsiteY5" fmla="*/ 9944 h 288074"/>
              <a:gd name="connsiteX6" fmla="*/ 512445 w 662940"/>
              <a:gd name="connsiteY6" fmla="*/ 2324 h 288074"/>
              <a:gd name="connsiteX7" fmla="*/ 575310 w 662940"/>
              <a:gd name="connsiteY7" fmla="*/ 419 h 288074"/>
              <a:gd name="connsiteX8" fmla="*/ 662940 w 662940"/>
              <a:gd name="connsiteY8" fmla="*/ 288074 h 288074"/>
              <a:gd name="connsiteX0" fmla="*/ 0 w 662940"/>
              <a:gd name="connsiteY0" fmla="*/ 23279 h 288074"/>
              <a:gd name="connsiteX1" fmla="*/ 20955 w 662940"/>
              <a:gd name="connsiteY1" fmla="*/ 21374 h 288074"/>
              <a:gd name="connsiteX2" fmla="*/ 87630 w 662940"/>
              <a:gd name="connsiteY2" fmla="*/ 13754 h 288074"/>
              <a:gd name="connsiteX3" fmla="*/ 95250 w 662940"/>
              <a:gd name="connsiteY3" fmla="*/ 11849 h 288074"/>
              <a:gd name="connsiteX4" fmla="*/ 232410 w 662940"/>
              <a:gd name="connsiteY4" fmla="*/ 9944 h 288074"/>
              <a:gd name="connsiteX5" fmla="*/ 512445 w 662940"/>
              <a:gd name="connsiteY5" fmla="*/ 2324 h 288074"/>
              <a:gd name="connsiteX6" fmla="*/ 575310 w 662940"/>
              <a:gd name="connsiteY6" fmla="*/ 419 h 288074"/>
              <a:gd name="connsiteX7" fmla="*/ 662940 w 662940"/>
              <a:gd name="connsiteY7" fmla="*/ 288074 h 288074"/>
              <a:gd name="connsiteX0" fmla="*/ 0 w 662940"/>
              <a:gd name="connsiteY0" fmla="*/ 23279 h 288074"/>
              <a:gd name="connsiteX1" fmla="*/ 87630 w 662940"/>
              <a:gd name="connsiteY1" fmla="*/ 13754 h 288074"/>
              <a:gd name="connsiteX2" fmla="*/ 95250 w 662940"/>
              <a:gd name="connsiteY2" fmla="*/ 11849 h 288074"/>
              <a:gd name="connsiteX3" fmla="*/ 232410 w 662940"/>
              <a:gd name="connsiteY3" fmla="*/ 9944 h 288074"/>
              <a:gd name="connsiteX4" fmla="*/ 512445 w 662940"/>
              <a:gd name="connsiteY4" fmla="*/ 2324 h 288074"/>
              <a:gd name="connsiteX5" fmla="*/ 575310 w 662940"/>
              <a:gd name="connsiteY5" fmla="*/ 419 h 288074"/>
              <a:gd name="connsiteX6" fmla="*/ 662940 w 662940"/>
              <a:gd name="connsiteY6" fmla="*/ 288074 h 288074"/>
              <a:gd name="connsiteX0" fmla="*/ 0 w 664845"/>
              <a:gd name="connsiteY0" fmla="*/ 19469 h 288074"/>
              <a:gd name="connsiteX1" fmla="*/ 89535 w 664845"/>
              <a:gd name="connsiteY1" fmla="*/ 13754 h 288074"/>
              <a:gd name="connsiteX2" fmla="*/ 97155 w 664845"/>
              <a:gd name="connsiteY2" fmla="*/ 11849 h 288074"/>
              <a:gd name="connsiteX3" fmla="*/ 234315 w 664845"/>
              <a:gd name="connsiteY3" fmla="*/ 9944 h 288074"/>
              <a:gd name="connsiteX4" fmla="*/ 514350 w 664845"/>
              <a:gd name="connsiteY4" fmla="*/ 2324 h 288074"/>
              <a:gd name="connsiteX5" fmla="*/ 577215 w 664845"/>
              <a:gd name="connsiteY5" fmla="*/ 419 h 288074"/>
              <a:gd name="connsiteX6" fmla="*/ 664845 w 664845"/>
              <a:gd name="connsiteY6" fmla="*/ 288074 h 288074"/>
              <a:gd name="connsiteX0" fmla="*/ 0 w 664845"/>
              <a:gd name="connsiteY0" fmla="*/ 19469 h 288074"/>
              <a:gd name="connsiteX1" fmla="*/ 89535 w 664845"/>
              <a:gd name="connsiteY1" fmla="*/ 13754 h 288074"/>
              <a:gd name="connsiteX2" fmla="*/ 234315 w 664845"/>
              <a:gd name="connsiteY2" fmla="*/ 9944 h 288074"/>
              <a:gd name="connsiteX3" fmla="*/ 514350 w 664845"/>
              <a:gd name="connsiteY3" fmla="*/ 2324 h 288074"/>
              <a:gd name="connsiteX4" fmla="*/ 577215 w 664845"/>
              <a:gd name="connsiteY4" fmla="*/ 419 h 288074"/>
              <a:gd name="connsiteX5" fmla="*/ 664845 w 664845"/>
              <a:gd name="connsiteY5" fmla="*/ 288074 h 288074"/>
              <a:gd name="connsiteX0" fmla="*/ 0 w 657225"/>
              <a:gd name="connsiteY0" fmla="*/ 19469 h 288074"/>
              <a:gd name="connsiteX1" fmla="*/ 81915 w 657225"/>
              <a:gd name="connsiteY1" fmla="*/ 13754 h 288074"/>
              <a:gd name="connsiteX2" fmla="*/ 226695 w 657225"/>
              <a:gd name="connsiteY2" fmla="*/ 9944 h 288074"/>
              <a:gd name="connsiteX3" fmla="*/ 506730 w 657225"/>
              <a:gd name="connsiteY3" fmla="*/ 2324 h 288074"/>
              <a:gd name="connsiteX4" fmla="*/ 569595 w 657225"/>
              <a:gd name="connsiteY4" fmla="*/ 419 h 288074"/>
              <a:gd name="connsiteX5" fmla="*/ 657225 w 657225"/>
              <a:gd name="connsiteY5" fmla="*/ 288074 h 28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225" h="288074">
                <a:moveTo>
                  <a:pt x="0" y="19469"/>
                </a:moveTo>
                <a:cubicBezTo>
                  <a:pt x="29845" y="17564"/>
                  <a:pt x="44133" y="15341"/>
                  <a:pt x="81915" y="13754"/>
                </a:cubicBezTo>
                <a:cubicBezTo>
                  <a:pt x="119697" y="12167"/>
                  <a:pt x="155893" y="11849"/>
                  <a:pt x="226695" y="9944"/>
                </a:cubicBezTo>
                <a:lnTo>
                  <a:pt x="506730" y="2324"/>
                </a:lnTo>
                <a:cubicBezTo>
                  <a:pt x="533082" y="1054"/>
                  <a:pt x="510540" y="-851"/>
                  <a:pt x="569595" y="419"/>
                </a:cubicBezTo>
                <a:cubicBezTo>
                  <a:pt x="599757" y="48044"/>
                  <a:pt x="638969" y="228146"/>
                  <a:pt x="657225" y="288074"/>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53" name="TextBox 26"/>
          <p:cNvSpPr txBox="1">
            <a:spLocks noChangeArrowheads="1"/>
          </p:cNvSpPr>
          <p:nvPr/>
        </p:nvSpPr>
        <p:spPr bwMode="auto">
          <a:xfrm>
            <a:off x="1447800" y="1504950"/>
            <a:ext cx="624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2400">
                <a:latin typeface="Gill Sans MT" panose="020B0502020104020203" pitchFamily="34" charset="0"/>
              </a:rPr>
              <a:t>For Education and Training Resources, visit: </a:t>
            </a:r>
          </a:p>
        </p:txBody>
      </p:sp>
      <p:pic>
        <p:nvPicPr>
          <p:cNvPr id="18454" name="Picture 1"/>
          <p:cNvPicPr>
            <a:picLocks noChangeAspect="1"/>
          </p:cNvPicPr>
          <p:nvPr/>
        </p:nvPicPr>
        <p:blipFill>
          <a:blip r:embed="rId9" cstate="print">
            <a:extLst>
              <a:ext uri="{28A0092B-C50C-407E-A947-70E740481C1C}">
                <a14:useLocalDpi xmlns:a14="http://schemas.microsoft.com/office/drawing/2010/main" val="0"/>
              </a:ext>
            </a:extLst>
          </a:blip>
          <a:srcRect/>
          <a:stretch/>
        </p:blipFill>
        <p:spPr bwMode="auto">
          <a:xfrm>
            <a:off x="472431" y="160867"/>
            <a:ext cx="8199138" cy="120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2816C04-600A-4633-8FA2-9FDA125C396E}"/>
              </a:ext>
            </a:extLst>
          </p:cNvPr>
          <p:cNvSpPr/>
          <p:nvPr/>
        </p:nvSpPr>
        <p:spPr>
          <a:xfrm>
            <a:off x="0" y="6604084"/>
            <a:ext cx="3635932" cy="253916"/>
          </a:xfrm>
          <a:prstGeom prst="rect">
            <a:avLst/>
          </a:prstGeom>
        </p:spPr>
        <p:txBody>
          <a:bodyPr wrap="none">
            <a:spAutoFit/>
          </a:bodyPr>
          <a:lstStyle/>
          <a:p>
            <a:pPr eaLnBrk="1" fontAlgn="auto" hangingPunct="1">
              <a:spcBef>
                <a:spcPts val="0"/>
              </a:spcBef>
              <a:spcAft>
                <a:spcPts val="0"/>
              </a:spcAft>
              <a:defRPr/>
            </a:pPr>
            <a:r>
              <a:rPr lang="en-US" sz="1050" dirty="0">
                <a:solidFill>
                  <a:schemeClr val="tx2"/>
                </a:solidFill>
                <a:latin typeface="Gill Sans MT" panose="020B0502020104020203" pitchFamily="34" charset="0"/>
                <a:cs typeface="+mn-cs"/>
              </a:rPr>
              <a:t>© 2024 American College of Apothecaries.  All rights reserved.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8"/>
          <p:cNvSpPr txBox="1">
            <a:spLocks noChangeArrowheads="1"/>
          </p:cNvSpPr>
          <p:nvPr/>
        </p:nvSpPr>
        <p:spPr bwMode="auto">
          <a:xfrm>
            <a:off x="0" y="202297"/>
            <a:ext cx="8834437"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Calibri" panose="020F0502020204030204" pitchFamily="34" charset="0"/>
                <a:cs typeface="Arial" panose="020B0604020202020204" pitchFamily="34" charset="0"/>
              </a:defRPr>
            </a:lvl1pPr>
            <a:lvl2pPr marL="742950" indent="-285750" defTabSz="457200">
              <a:defRPr>
                <a:solidFill>
                  <a:schemeClr val="tx1"/>
                </a:solidFill>
                <a:latin typeface="Calibri" panose="020F0502020204030204" pitchFamily="34" charset="0"/>
                <a:cs typeface="Arial" panose="020B0604020202020204" pitchFamily="34" charset="0"/>
              </a:defRPr>
            </a:lvl2pPr>
            <a:lvl3pPr marL="1143000" indent="-228600" defTabSz="457200">
              <a:defRPr>
                <a:solidFill>
                  <a:schemeClr val="tx1"/>
                </a:solidFill>
                <a:latin typeface="Calibri" panose="020F0502020204030204" pitchFamily="34" charset="0"/>
                <a:cs typeface="Arial" panose="020B0604020202020204" pitchFamily="34" charset="0"/>
              </a:defRPr>
            </a:lvl3pPr>
            <a:lvl4pPr marL="1600200" indent="-228600" defTabSz="457200">
              <a:defRPr>
                <a:solidFill>
                  <a:schemeClr val="tx1"/>
                </a:solidFill>
                <a:latin typeface="Calibri" panose="020F0502020204030204" pitchFamily="34" charset="0"/>
                <a:cs typeface="Arial" panose="020B0604020202020204" pitchFamily="34" charset="0"/>
              </a:defRPr>
            </a:lvl4pPr>
            <a:lvl5pPr marL="2057400" indent="-228600" defTabSz="4572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800" b="1" dirty="0">
                <a:solidFill>
                  <a:srgbClr val="092151"/>
                </a:solidFill>
                <a:latin typeface="Arial" panose="020B0604020202020204" pitchFamily="34" charset="0"/>
                <a:ea typeface="Geneva"/>
              </a:rPr>
              <a:t>To Obtain CE Credit for this Educational Program</a:t>
            </a:r>
            <a:endParaRPr lang="en-US" altLang="en-US" sz="2800" b="1" dirty="0">
              <a:solidFill>
                <a:srgbClr val="FF0000"/>
              </a:solidFill>
              <a:latin typeface="Arial" panose="020B0604020202020204" pitchFamily="34" charset="0"/>
              <a:ea typeface="Geneva"/>
            </a:endParaRPr>
          </a:p>
        </p:txBody>
      </p:sp>
      <p:sp>
        <p:nvSpPr>
          <p:cNvPr id="11269" name="Text Box 10"/>
          <p:cNvSpPr txBox="1">
            <a:spLocks noChangeArrowheads="1"/>
          </p:cNvSpPr>
          <p:nvPr/>
        </p:nvSpPr>
        <p:spPr bwMode="auto">
          <a:xfrm>
            <a:off x="1177149" y="5116572"/>
            <a:ext cx="76572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r>
              <a:rPr lang="en-US" altLang="en-US" sz="1600" dirty="0">
                <a:latin typeface="Arial" panose="020B0604020202020204" pitchFamily="34" charset="0"/>
                <a:ea typeface="Geneva"/>
              </a:rPr>
              <a:t>The American College of Apothecaries is accredited by the Accreditation Council for Pharmacy Education as a provider of continuing pharmacy education.</a:t>
            </a:r>
          </a:p>
        </p:txBody>
      </p:sp>
      <p:sp>
        <p:nvSpPr>
          <p:cNvPr id="3" name="TextBox 2"/>
          <p:cNvSpPr txBox="1"/>
          <p:nvPr/>
        </p:nvSpPr>
        <p:spPr>
          <a:xfrm>
            <a:off x="0" y="6477000"/>
            <a:ext cx="3581400" cy="369332"/>
          </a:xfrm>
          <a:prstGeom prst="rect">
            <a:avLst/>
          </a:prstGeom>
          <a:solidFill>
            <a:schemeClr val="bg1"/>
          </a:solidFill>
        </p:spPr>
        <p:txBody>
          <a:bodyPr wrap="square" rtlCol="0">
            <a:spAutoFit/>
          </a:bodyPr>
          <a:lstStyle/>
          <a:p>
            <a:endParaRPr lang="en-US"/>
          </a:p>
        </p:txBody>
      </p:sp>
      <p:sp>
        <p:nvSpPr>
          <p:cNvPr id="8" name="TextBox 7"/>
          <p:cNvSpPr txBox="1"/>
          <p:nvPr/>
        </p:nvSpPr>
        <p:spPr>
          <a:xfrm>
            <a:off x="0" y="6604000"/>
            <a:ext cx="4123113" cy="254000"/>
          </a:xfrm>
          <a:prstGeom prst="rect">
            <a:avLst/>
          </a:prstGeom>
          <a:noFill/>
        </p:spPr>
        <p:txBody>
          <a:bodyPr wrap="square">
            <a:spAutoFit/>
          </a:bodyPr>
          <a:lstStyle/>
          <a:p>
            <a:pPr eaLnBrk="1" fontAlgn="auto" hangingPunct="1">
              <a:spcBef>
                <a:spcPts val="0"/>
              </a:spcBef>
              <a:spcAft>
                <a:spcPts val="0"/>
              </a:spcAft>
              <a:defRPr/>
            </a:pPr>
            <a:r>
              <a:rPr lang="en-US" sz="1050" dirty="0">
                <a:solidFill>
                  <a:schemeClr val="tx2"/>
                </a:solidFill>
                <a:latin typeface="Gill Sans MT" panose="020B0502020104020203" pitchFamily="34" charset="0"/>
                <a:cs typeface="+mn-cs"/>
              </a:rPr>
              <a:t>© 2024 American College of Apothecaries.  All rights reserved.</a:t>
            </a:r>
          </a:p>
        </p:txBody>
      </p:sp>
      <p:sp>
        <p:nvSpPr>
          <p:cNvPr id="2" name="Rectangle 3">
            <a:extLst>
              <a:ext uri="{FF2B5EF4-FFF2-40B4-BE49-F238E27FC236}">
                <a16:creationId xmlns:a16="http://schemas.microsoft.com/office/drawing/2014/main" id="{741B4D8D-A2A7-B66C-A09D-070B5EBBD071}"/>
              </a:ext>
            </a:extLst>
          </p:cNvPr>
          <p:cNvSpPr txBox="1">
            <a:spLocks noChangeArrowheads="1"/>
          </p:cNvSpPr>
          <p:nvPr/>
        </p:nvSpPr>
        <p:spPr>
          <a:xfrm>
            <a:off x="288130" y="777766"/>
            <a:ext cx="8258175" cy="4343400"/>
          </a:xfrm>
          <a:prstGeom prst="rect">
            <a:avLst/>
          </a:prstGeom>
        </p:spPr>
        <p:txBody>
          <a:bodyPr>
            <a:normAutofit lnSpcReduction="10000"/>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defTabSz="457200" eaLnBrk="1" fontAlgn="auto" hangingPunct="1">
              <a:lnSpc>
                <a:spcPct val="120000"/>
              </a:lnSpc>
              <a:spcBef>
                <a:spcPts val="0"/>
              </a:spcBef>
              <a:spcAft>
                <a:spcPts val="0"/>
              </a:spcAft>
              <a:buFont typeface="Arial" charset="0"/>
              <a:buNone/>
              <a:defRPr/>
            </a:pPr>
            <a:r>
              <a:rPr lang="en-US" sz="2000" dirty="0">
                <a:solidFill>
                  <a:prstClr val="black"/>
                </a:solidFill>
                <a:latin typeface="Arial" panose="020B0604020202020204" pitchFamily="34" charset="0"/>
                <a:cs typeface="Arial" panose="020B0604020202020204" pitchFamily="34" charset="0"/>
              </a:rPr>
              <a:t>At the conclusion of the </a:t>
            </a:r>
            <a:r>
              <a:rPr lang="en-US" sz="2000" b="1" u="sng" dirty="0">
                <a:solidFill>
                  <a:prstClr val="black"/>
                </a:solidFill>
                <a:latin typeface="Arial" panose="020B0604020202020204" pitchFamily="34" charset="0"/>
                <a:cs typeface="Arial" panose="020B0604020202020204" pitchFamily="34" charset="0"/>
              </a:rPr>
              <a:t>live webinar</a:t>
            </a:r>
            <a:r>
              <a:rPr lang="en-US" sz="2000" dirty="0">
                <a:solidFill>
                  <a:prstClr val="black"/>
                </a:solidFill>
                <a:latin typeface="Arial" panose="020B0604020202020204" pitchFamily="34" charset="0"/>
                <a:cs typeface="Arial" panose="020B0604020202020204" pitchFamily="34" charset="0"/>
              </a:rPr>
              <a:t>, attendees will be given a Lecture Panda URL and a CE Claim Code. Attendees will be </a:t>
            </a:r>
            <a:r>
              <a:rPr lang="en-US" sz="2000" b="1" dirty="0">
                <a:solidFill>
                  <a:srgbClr val="C00000"/>
                </a:solidFill>
                <a:latin typeface="Arial" panose="020B0604020202020204" pitchFamily="34" charset="0"/>
                <a:cs typeface="Arial" panose="020B0604020202020204" pitchFamily="34" charset="0"/>
              </a:rPr>
              <a:t>required</a:t>
            </a:r>
            <a:r>
              <a:rPr lang="en-US" sz="2000" dirty="0">
                <a:solidFill>
                  <a:prstClr val="black"/>
                </a:solidFill>
                <a:latin typeface="Arial" panose="020B0604020202020204" pitchFamily="34" charset="0"/>
                <a:cs typeface="Arial" panose="020B0604020202020204" pitchFamily="34" charset="0"/>
              </a:rPr>
              <a:t> to complete the online evaluation for the CE session </a:t>
            </a:r>
            <a:r>
              <a:rPr lang="en-US" sz="2000" b="1" dirty="0">
                <a:solidFill>
                  <a:srgbClr val="C00000"/>
                </a:solidFill>
                <a:latin typeface="Arial" panose="020B0604020202020204" pitchFamily="34" charset="0"/>
                <a:cs typeface="Arial" panose="020B0604020202020204" pitchFamily="34" charset="0"/>
              </a:rPr>
              <a:t>within 7 days </a:t>
            </a:r>
            <a:r>
              <a:rPr lang="en-US" sz="2000" dirty="0">
                <a:solidFill>
                  <a:prstClr val="black"/>
                </a:solidFill>
                <a:latin typeface="Arial" panose="020B0604020202020204" pitchFamily="34" charset="0"/>
                <a:cs typeface="Arial" panose="020B0604020202020204" pitchFamily="34" charset="0"/>
              </a:rPr>
              <a:t>after the conclusion of the webinar to verify attendance and acquire their CE. Attendees must provide their NABP e-Profile ID and birth date (MMDD) to receive credit for any ACPE-accredited CPE session.</a:t>
            </a:r>
          </a:p>
          <a:p>
            <a:pPr marL="0" indent="0" algn="just" defTabSz="457200" eaLnBrk="1" fontAlgn="auto" hangingPunct="1">
              <a:lnSpc>
                <a:spcPct val="120000"/>
              </a:lnSpc>
              <a:spcBef>
                <a:spcPts val="0"/>
              </a:spcBef>
              <a:spcAft>
                <a:spcPts val="0"/>
              </a:spcAft>
              <a:buFont typeface="Arial" charset="0"/>
              <a:buNone/>
              <a:defRPr/>
            </a:pPr>
            <a:endParaRPr lang="en-US" sz="2000" dirty="0">
              <a:solidFill>
                <a:prstClr val="black"/>
              </a:solidFill>
              <a:latin typeface="Arial" panose="020B0604020202020204" pitchFamily="34" charset="0"/>
              <a:cs typeface="Arial" panose="020B0604020202020204" pitchFamily="34" charset="0"/>
            </a:endParaRPr>
          </a:p>
          <a:p>
            <a:pPr marL="0" indent="0" algn="just" defTabSz="457200" eaLnBrk="1" fontAlgn="auto" hangingPunct="1">
              <a:lnSpc>
                <a:spcPct val="120000"/>
              </a:lnSpc>
              <a:spcBef>
                <a:spcPts val="0"/>
              </a:spcBef>
              <a:spcAft>
                <a:spcPts val="0"/>
              </a:spcAft>
              <a:buFont typeface="Arial" charset="0"/>
              <a:buNone/>
              <a:defRPr/>
            </a:pPr>
            <a:r>
              <a:rPr lang="en-US" sz="2000" dirty="0">
                <a:solidFill>
                  <a:prstClr val="black"/>
                </a:solidFill>
                <a:latin typeface="Arial" panose="020B0604020202020204" pitchFamily="34" charset="0"/>
                <a:cs typeface="Arial" panose="020B0604020202020204" pitchFamily="34" charset="0"/>
              </a:rPr>
              <a:t>At the conclusion of the </a:t>
            </a:r>
            <a:r>
              <a:rPr lang="en-US" sz="2000" b="1" u="sng" dirty="0">
                <a:solidFill>
                  <a:prstClr val="black"/>
                </a:solidFill>
                <a:latin typeface="Arial" panose="020B0604020202020204" pitchFamily="34" charset="0"/>
                <a:cs typeface="Arial" panose="020B0604020202020204" pitchFamily="34" charset="0"/>
              </a:rPr>
              <a:t>self-paced recording</a:t>
            </a:r>
            <a:r>
              <a:rPr lang="en-US" sz="2000" dirty="0">
                <a:solidFill>
                  <a:prstClr val="black"/>
                </a:solidFill>
                <a:latin typeface="Arial" panose="020B0604020202020204" pitchFamily="34" charset="0"/>
                <a:cs typeface="Arial" panose="020B0604020202020204" pitchFamily="34" charset="0"/>
              </a:rPr>
              <a:t>, please hit the Complete tab in the player to:</a:t>
            </a:r>
          </a:p>
          <a:p>
            <a:pPr lvl="1" algn="just" defTabSz="457200" eaLnBrk="1" fontAlgn="auto" hangingPunct="1">
              <a:spcAft>
                <a:spcPts val="0"/>
              </a:spcAft>
              <a:buFont typeface="Arial"/>
              <a:buChar char="–"/>
              <a:defRPr/>
            </a:pPr>
            <a:r>
              <a:rPr lang="en-US" sz="2000" dirty="0">
                <a:solidFill>
                  <a:prstClr val="black"/>
                </a:solidFill>
                <a:latin typeface="Arial" panose="020B0604020202020204" pitchFamily="34" charset="0"/>
                <a:cs typeface="Arial" panose="020B0604020202020204" pitchFamily="34" charset="0"/>
              </a:rPr>
              <a:t>Take the seminar online evaluation to verify attendance and acquire CE.</a:t>
            </a:r>
          </a:p>
          <a:p>
            <a:pPr lvl="1" algn="just" defTabSz="457200" eaLnBrk="1" fontAlgn="auto" hangingPunct="1">
              <a:spcAft>
                <a:spcPts val="0"/>
              </a:spcAft>
              <a:buFont typeface="Arial"/>
              <a:buChar char="–"/>
              <a:defRPr/>
            </a:pPr>
            <a:r>
              <a:rPr lang="en-US" sz="2000" dirty="0">
                <a:solidFill>
                  <a:prstClr val="black"/>
                </a:solidFill>
                <a:latin typeface="Arial" panose="020B0604020202020204" pitchFamily="34" charset="0"/>
                <a:cs typeface="Arial" panose="020B0604020202020204" pitchFamily="34" charset="0"/>
              </a:rPr>
              <a:t>View, save and print your CE Certificate.</a:t>
            </a:r>
            <a:endParaRPr lang="en-US" sz="205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BDC6DA92-B319-D067-35F8-5D8E23148BE9}"/>
              </a:ext>
            </a:extLst>
          </p:cNvPr>
          <p:cNvGrpSpPr/>
          <p:nvPr/>
        </p:nvGrpSpPr>
        <p:grpSpPr>
          <a:xfrm>
            <a:off x="6205132" y="6084332"/>
            <a:ext cx="2938868" cy="762000"/>
            <a:chOff x="304800" y="1600200"/>
            <a:chExt cx="8610600" cy="2156988"/>
          </a:xfrm>
        </p:grpSpPr>
        <p:pic>
          <p:nvPicPr>
            <p:cNvPr id="5" name="Picture 1">
              <a:extLst>
                <a:ext uri="{FF2B5EF4-FFF2-40B4-BE49-F238E27FC236}">
                  <a16:creationId xmlns:a16="http://schemas.microsoft.com/office/drawing/2014/main" id="{8BD3FDFF-55E8-8DC5-5E1E-9E1D5BA749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1597"/>
            <a:stretch/>
          </p:blipFill>
          <p:spPr bwMode="auto">
            <a:xfrm>
              <a:off x="304800" y="1600200"/>
              <a:ext cx="8610600" cy="215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F089772-E170-FB2D-01AE-939C7EE723A6}"/>
                </a:ext>
              </a:extLst>
            </p:cNvPr>
            <p:cNvSpPr/>
            <p:nvPr/>
          </p:nvSpPr>
          <p:spPr>
            <a:xfrm>
              <a:off x="304800" y="1600200"/>
              <a:ext cx="5486400" cy="381000"/>
            </a:xfrm>
            <a:prstGeom prst="rect">
              <a:avLst/>
            </a:prstGeom>
            <a:solidFill>
              <a:srgbClr val="FFEE57"/>
            </a:solidFill>
            <a:ln>
              <a:solidFill>
                <a:srgbClr val="FFEE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7" name="Picture 9" descr="acpe-logo_0">
            <a:extLst>
              <a:ext uri="{FF2B5EF4-FFF2-40B4-BE49-F238E27FC236}">
                <a16:creationId xmlns:a16="http://schemas.microsoft.com/office/drawing/2014/main" id="{0F12502F-F07D-33E7-945D-C9E11BB1CA55}"/>
              </a:ext>
            </a:extLst>
          </p:cNvPr>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22289" y="5058091"/>
            <a:ext cx="721536" cy="70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3"/>
          <p:cNvSpPr txBox="1">
            <a:spLocks noChangeArrowheads="1"/>
          </p:cNvSpPr>
          <p:nvPr/>
        </p:nvSpPr>
        <p:spPr>
          <a:xfrm>
            <a:off x="1371600" y="3124200"/>
            <a:ext cx="6400800" cy="1752600"/>
          </a:xfrm>
          <a:prstGeom prst="rect">
            <a:avLst/>
          </a:prstGeom>
        </p:spPr>
        <p:txBody>
          <a:bodyPr>
            <a:normAutofit lnSpcReduction="10000"/>
          </a:bodyPr>
          <a:lstStyle/>
          <a:p>
            <a:pPr marL="342900" indent="-342900" algn="ctr" defTabSz="457200" eaLnBrk="1" fontAlgn="auto" hangingPunct="1">
              <a:spcBef>
                <a:spcPct val="20000"/>
              </a:spcBef>
              <a:spcAft>
                <a:spcPts val="0"/>
              </a:spcAft>
              <a:buFont typeface="Arial" charset="0"/>
              <a:buNone/>
              <a:defRPr/>
            </a:pPr>
            <a:r>
              <a:rPr lang="en-US" sz="2400" dirty="0">
                <a:latin typeface="Times New Roman" pitchFamily="18" charset="0"/>
                <a:cs typeface="Times New Roman" pitchFamily="18" charset="0"/>
              </a:rPr>
              <a:t>Speaker</a:t>
            </a:r>
          </a:p>
          <a:p>
            <a:pPr marL="342900" indent="-342900" algn="ctr" defTabSz="457200" eaLnBrk="1" fontAlgn="auto" hangingPunct="1">
              <a:spcBef>
                <a:spcPct val="20000"/>
              </a:spcBef>
              <a:spcAft>
                <a:spcPts val="0"/>
              </a:spcAft>
              <a:buFont typeface="Arial" charset="0"/>
              <a:buNone/>
              <a:defRPr/>
            </a:pPr>
            <a:r>
              <a:rPr lang="en-US" dirty="0">
                <a:latin typeface="Times New Roman" pitchFamily="18" charset="0"/>
                <a:cs typeface="Times New Roman" pitchFamily="18" charset="0"/>
              </a:rPr>
              <a:t>Title</a:t>
            </a:r>
          </a:p>
          <a:p>
            <a:pPr marL="342900" indent="-342900" algn="ctr" defTabSz="457200" eaLnBrk="1" fontAlgn="auto" hangingPunct="1">
              <a:spcBef>
                <a:spcPct val="20000"/>
              </a:spcBef>
              <a:spcAft>
                <a:spcPts val="0"/>
              </a:spcAft>
              <a:buFont typeface="Arial" charset="0"/>
              <a:buNone/>
              <a:defRPr/>
            </a:pPr>
            <a:r>
              <a:rPr lang="en-US" dirty="0">
                <a:latin typeface="Times New Roman" pitchFamily="18" charset="0"/>
                <a:cs typeface="Times New Roman" pitchFamily="18" charset="0"/>
              </a:rPr>
              <a:t>Company</a:t>
            </a:r>
          </a:p>
          <a:p>
            <a:pPr marL="342900" indent="-342900" algn="ctr" defTabSz="457200" eaLnBrk="1" fontAlgn="auto" hangingPunct="1">
              <a:spcBef>
                <a:spcPct val="20000"/>
              </a:spcBef>
              <a:spcAft>
                <a:spcPts val="0"/>
              </a:spcAft>
              <a:buFont typeface="Arial" charset="0"/>
              <a:buNone/>
              <a:defRPr/>
            </a:pPr>
            <a:endParaRPr lang="en-US" dirty="0">
              <a:latin typeface="Times New Roman" pitchFamily="18" charset="0"/>
              <a:cs typeface="Times New Roman" pitchFamily="18" charset="0"/>
            </a:endParaRPr>
          </a:p>
          <a:p>
            <a:pPr marL="342900" indent="-342900" algn="ctr" defTabSz="457200" eaLnBrk="1" fontAlgn="auto" hangingPunct="1">
              <a:spcBef>
                <a:spcPct val="20000"/>
              </a:spcBef>
              <a:spcAft>
                <a:spcPts val="0"/>
              </a:spcAft>
              <a:buFont typeface="Arial" charset="0"/>
              <a:buNone/>
              <a:defRPr/>
            </a:pPr>
            <a:r>
              <a:rPr lang="en-US" i="1" dirty="0">
                <a:latin typeface="Times New Roman" pitchFamily="18" charset="0"/>
                <a:cs typeface="Times New Roman" pitchFamily="18" charset="0"/>
              </a:rPr>
              <a:t>(Original Presentation Date)</a:t>
            </a:r>
          </a:p>
        </p:txBody>
      </p:sp>
      <p:sp>
        <p:nvSpPr>
          <p:cNvPr id="4" name="TextBox 3"/>
          <p:cNvSpPr txBox="1"/>
          <p:nvPr/>
        </p:nvSpPr>
        <p:spPr>
          <a:xfrm>
            <a:off x="76200" y="6477000"/>
            <a:ext cx="3657600" cy="369332"/>
          </a:xfrm>
          <a:prstGeom prst="rect">
            <a:avLst/>
          </a:prstGeom>
          <a:solidFill>
            <a:schemeClr val="bg1"/>
          </a:solidFill>
        </p:spPr>
        <p:txBody>
          <a:bodyPr wrap="square" rtlCol="0">
            <a:spAutoFit/>
          </a:bodyPr>
          <a:lstStyle/>
          <a:p>
            <a:endParaRPr lang="en-US"/>
          </a:p>
        </p:txBody>
      </p:sp>
      <p:sp>
        <p:nvSpPr>
          <p:cNvPr id="6" name="TextBox 5"/>
          <p:cNvSpPr txBox="1"/>
          <p:nvPr/>
        </p:nvSpPr>
        <p:spPr>
          <a:xfrm>
            <a:off x="0" y="6589874"/>
            <a:ext cx="3810000" cy="254000"/>
          </a:xfrm>
          <a:prstGeom prst="rect">
            <a:avLst/>
          </a:prstGeom>
          <a:noFill/>
        </p:spPr>
        <p:txBody>
          <a:bodyPr wrap="square">
            <a:spAutoFit/>
          </a:bodyPr>
          <a:lstStyle/>
          <a:p>
            <a:pPr eaLnBrk="1" fontAlgn="auto" hangingPunct="1">
              <a:spcBef>
                <a:spcPts val="0"/>
              </a:spcBef>
              <a:spcAft>
                <a:spcPts val="0"/>
              </a:spcAft>
              <a:defRPr/>
            </a:pPr>
            <a:r>
              <a:rPr lang="en-US" sz="1050" dirty="0">
                <a:solidFill>
                  <a:schemeClr val="tx2"/>
                </a:solidFill>
                <a:latin typeface="Gill Sans MT" panose="020B0502020104020203" pitchFamily="34" charset="0"/>
                <a:cs typeface="+mn-cs"/>
              </a:rPr>
              <a:t>© 2024 American College of Apothecaries.  All rights reserved.</a:t>
            </a:r>
          </a:p>
        </p:txBody>
      </p:sp>
      <p:sp>
        <p:nvSpPr>
          <p:cNvPr id="7" name="Title 5">
            <a:extLst>
              <a:ext uri="{FF2B5EF4-FFF2-40B4-BE49-F238E27FC236}">
                <a16:creationId xmlns:a16="http://schemas.microsoft.com/office/drawing/2014/main" id="{ACF4831F-D7C6-4615-9019-155E221D5532}"/>
              </a:ext>
            </a:extLst>
          </p:cNvPr>
          <p:cNvSpPr txBox="1">
            <a:spLocks/>
          </p:cNvSpPr>
          <p:nvPr/>
        </p:nvSpPr>
        <p:spPr>
          <a:xfrm>
            <a:off x="-862914" y="693573"/>
            <a:ext cx="10542282" cy="2057400"/>
          </a:xfrm>
          <a:prstGeom prst="rect">
            <a:avLst/>
          </a:prstGeom>
        </p:spPr>
        <p:txBody>
          <a:bodyPr/>
          <a:lstStyle>
            <a:lvl1pPr algn="ctr" rtl="0" eaLnBrk="0" fontAlgn="base" hangingPunct="0">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t>Title</a:t>
            </a:r>
            <a:endParaRPr lang="en-CA" dirty="0"/>
          </a:p>
        </p:txBody>
      </p:sp>
      <p:sp>
        <p:nvSpPr>
          <p:cNvPr id="8" name="Subtitle 2">
            <a:extLst>
              <a:ext uri="{FF2B5EF4-FFF2-40B4-BE49-F238E27FC236}">
                <a16:creationId xmlns:a16="http://schemas.microsoft.com/office/drawing/2014/main" id="{99FFD342-1F6B-4FDA-BCBE-70DF5BCE3638}"/>
              </a:ext>
            </a:extLst>
          </p:cNvPr>
          <p:cNvSpPr txBox="1">
            <a:spLocks/>
          </p:cNvSpPr>
          <p:nvPr/>
        </p:nvSpPr>
        <p:spPr>
          <a:xfrm>
            <a:off x="506627" y="1743940"/>
            <a:ext cx="7957751" cy="672175"/>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Roboto" pitchFamily="2" charset="0"/>
                <a:ea typeface="Roboto" pitchFamily="2" charset="0"/>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Roboto" pitchFamily="2" charset="0"/>
                <a:ea typeface="Roboto" pitchFamily="2" charset="0"/>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Roboto" pitchFamily="2" charset="0"/>
                <a:ea typeface="Roboto" pitchFamily="2" charset="0"/>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Roboto" pitchFamily="2" charset="0"/>
                <a:ea typeface="Roboto" pitchFamily="2" charset="0"/>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Roboto" pitchFamily="2" charset="0"/>
                <a:ea typeface="Roboto" pitchFamily="2" charset="0"/>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ctr" defTabSz="914400"/>
            <a:r>
              <a:rPr lang="en-US" sz="2400" b="1" dirty="0"/>
              <a:t>Sub: Title</a:t>
            </a:r>
          </a:p>
        </p:txBody>
      </p:sp>
      <p:grpSp>
        <p:nvGrpSpPr>
          <p:cNvPr id="2" name="Group 1">
            <a:extLst>
              <a:ext uri="{FF2B5EF4-FFF2-40B4-BE49-F238E27FC236}">
                <a16:creationId xmlns:a16="http://schemas.microsoft.com/office/drawing/2014/main" id="{2271AF99-1094-495A-7095-F42E00BB269E}"/>
              </a:ext>
            </a:extLst>
          </p:cNvPr>
          <p:cNvGrpSpPr/>
          <p:nvPr/>
        </p:nvGrpSpPr>
        <p:grpSpPr>
          <a:xfrm>
            <a:off x="6205132" y="6084332"/>
            <a:ext cx="2938868" cy="762000"/>
            <a:chOff x="304800" y="1600200"/>
            <a:chExt cx="8610600" cy="2156988"/>
          </a:xfrm>
        </p:grpSpPr>
        <p:pic>
          <p:nvPicPr>
            <p:cNvPr id="3" name="Picture 1">
              <a:extLst>
                <a:ext uri="{FF2B5EF4-FFF2-40B4-BE49-F238E27FC236}">
                  <a16:creationId xmlns:a16="http://schemas.microsoft.com/office/drawing/2014/main" id="{3887E93D-4A43-60CF-C862-43F4C43657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1597"/>
            <a:stretch/>
          </p:blipFill>
          <p:spPr bwMode="auto">
            <a:xfrm>
              <a:off x="304800" y="1600200"/>
              <a:ext cx="8610600" cy="215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8BB33C02-F350-72FD-7E89-2B99CCD6AB4A}"/>
                </a:ext>
              </a:extLst>
            </p:cNvPr>
            <p:cNvSpPr/>
            <p:nvPr/>
          </p:nvSpPr>
          <p:spPr>
            <a:xfrm>
              <a:off x="304800" y="1600200"/>
              <a:ext cx="5486400" cy="381000"/>
            </a:xfrm>
            <a:prstGeom prst="rect">
              <a:avLst/>
            </a:prstGeom>
            <a:solidFill>
              <a:srgbClr val="FFEE57"/>
            </a:solidFill>
            <a:ln>
              <a:solidFill>
                <a:srgbClr val="FFEE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Disclosures</a:t>
            </a:r>
          </a:p>
        </p:txBody>
      </p:sp>
      <p:sp>
        <p:nvSpPr>
          <p:cNvPr id="15363" name="Content Placeholder 2"/>
          <p:cNvSpPr>
            <a:spLocks noGrp="1"/>
          </p:cNvSpPr>
          <p:nvPr>
            <p:ph idx="1"/>
          </p:nvPr>
        </p:nvSpPr>
        <p:spPr bwMode="auto">
          <a:xfrm>
            <a:off x="474663" y="1295400"/>
            <a:ext cx="8229600" cy="3306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Arial" panose="020B0604020202020204" pitchFamily="34" charset="0"/>
              <a:buNone/>
            </a:pPr>
            <a:r>
              <a:rPr lang="en-US" altLang="en-US" dirty="0">
                <a:latin typeface="Arial" panose="020B0604020202020204" pitchFamily="34" charset="0"/>
                <a:cs typeface="Arial" panose="020B0604020202020204" pitchFamily="34" charset="0"/>
              </a:rPr>
              <a:t>	I _________“declare(s) no conflicts of interest, real or apparent, and no financial interests in any company, product, or service mentioned in this program, including grants, employment, gifts, stock holdings, and honoraria.”</a:t>
            </a:r>
          </a:p>
        </p:txBody>
      </p:sp>
      <p:sp>
        <p:nvSpPr>
          <p:cNvPr id="5" name="TextBox 4"/>
          <p:cNvSpPr txBox="1"/>
          <p:nvPr/>
        </p:nvSpPr>
        <p:spPr>
          <a:xfrm>
            <a:off x="1368425" y="5007858"/>
            <a:ext cx="7637463" cy="630942"/>
          </a:xfrm>
          <a:prstGeom prst="rect">
            <a:avLst/>
          </a:prstGeom>
          <a:noFill/>
        </p:spPr>
        <p:txBody>
          <a:bodyPr>
            <a:spAutoFit/>
          </a:bodyPr>
          <a:lstStyle/>
          <a:p>
            <a:pPr eaLnBrk="1" fontAlgn="auto" hangingPunct="1">
              <a:spcBef>
                <a:spcPts val="0"/>
              </a:spcBef>
              <a:spcAft>
                <a:spcPts val="0"/>
              </a:spcAft>
              <a:defRPr/>
            </a:pPr>
            <a:r>
              <a:rPr lang="en-US" sz="1750">
                <a:latin typeface="+mn-lt"/>
                <a:cs typeface="+mn-cs"/>
              </a:rPr>
              <a:t>The American College of Apothecaries is accredited by the Accreditation Council for Pharmacy Education as a provider of continuing pharmacy education.</a:t>
            </a:r>
            <a:endParaRPr lang="en-US">
              <a:latin typeface="+mn-lt"/>
              <a:cs typeface="+mn-cs"/>
            </a:endParaRPr>
          </a:p>
        </p:txBody>
      </p:sp>
      <p:sp>
        <p:nvSpPr>
          <p:cNvPr id="6" name="TextBox 5"/>
          <p:cNvSpPr txBox="1"/>
          <p:nvPr/>
        </p:nvSpPr>
        <p:spPr>
          <a:xfrm>
            <a:off x="76200" y="6477000"/>
            <a:ext cx="3657600" cy="369332"/>
          </a:xfrm>
          <a:prstGeom prst="rect">
            <a:avLst/>
          </a:prstGeom>
          <a:solidFill>
            <a:schemeClr val="bg1"/>
          </a:solidFill>
        </p:spPr>
        <p:txBody>
          <a:bodyPr wrap="square" rtlCol="0">
            <a:spAutoFit/>
          </a:bodyPr>
          <a:lstStyle/>
          <a:p>
            <a:endParaRPr lang="en-US"/>
          </a:p>
        </p:txBody>
      </p:sp>
      <p:sp>
        <p:nvSpPr>
          <p:cNvPr id="7" name="TextBox 6"/>
          <p:cNvSpPr txBox="1"/>
          <p:nvPr/>
        </p:nvSpPr>
        <p:spPr>
          <a:xfrm>
            <a:off x="0" y="6581775"/>
            <a:ext cx="3810000" cy="254000"/>
          </a:xfrm>
          <a:prstGeom prst="rect">
            <a:avLst/>
          </a:prstGeom>
          <a:noFill/>
        </p:spPr>
        <p:txBody>
          <a:bodyPr wrap="square">
            <a:spAutoFit/>
          </a:bodyPr>
          <a:lstStyle/>
          <a:p>
            <a:pPr eaLnBrk="1" fontAlgn="auto" hangingPunct="1">
              <a:spcBef>
                <a:spcPts val="0"/>
              </a:spcBef>
              <a:spcAft>
                <a:spcPts val="0"/>
              </a:spcAft>
              <a:defRPr/>
            </a:pPr>
            <a:r>
              <a:rPr lang="en-US" sz="1050" dirty="0">
                <a:solidFill>
                  <a:schemeClr val="tx2"/>
                </a:solidFill>
                <a:latin typeface="Gill Sans MT" panose="020B0502020104020203" pitchFamily="34" charset="0"/>
                <a:cs typeface="+mn-cs"/>
              </a:rPr>
              <a:t>© 2024 American College of Apothecaries.  All rights reserved.</a:t>
            </a:r>
          </a:p>
        </p:txBody>
      </p:sp>
      <p:grpSp>
        <p:nvGrpSpPr>
          <p:cNvPr id="2" name="Group 1">
            <a:extLst>
              <a:ext uri="{FF2B5EF4-FFF2-40B4-BE49-F238E27FC236}">
                <a16:creationId xmlns:a16="http://schemas.microsoft.com/office/drawing/2014/main" id="{C5F2B801-822C-02D6-A5C6-DE9F768B8702}"/>
              </a:ext>
            </a:extLst>
          </p:cNvPr>
          <p:cNvGrpSpPr/>
          <p:nvPr/>
        </p:nvGrpSpPr>
        <p:grpSpPr>
          <a:xfrm>
            <a:off x="6205132" y="6084332"/>
            <a:ext cx="2938868" cy="762000"/>
            <a:chOff x="304800" y="1600200"/>
            <a:chExt cx="8610600" cy="2156988"/>
          </a:xfrm>
        </p:grpSpPr>
        <p:pic>
          <p:nvPicPr>
            <p:cNvPr id="3" name="Picture 1">
              <a:extLst>
                <a:ext uri="{FF2B5EF4-FFF2-40B4-BE49-F238E27FC236}">
                  <a16:creationId xmlns:a16="http://schemas.microsoft.com/office/drawing/2014/main" id="{E2A21883-94ED-8B68-8BEA-0E8EC3441A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1597"/>
            <a:stretch/>
          </p:blipFill>
          <p:spPr bwMode="auto">
            <a:xfrm>
              <a:off x="304800" y="1600200"/>
              <a:ext cx="8610600" cy="215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29567D44-0ADA-A994-9F12-3C246B2E67ED}"/>
                </a:ext>
              </a:extLst>
            </p:cNvPr>
            <p:cNvSpPr/>
            <p:nvPr/>
          </p:nvSpPr>
          <p:spPr>
            <a:xfrm>
              <a:off x="304800" y="1600200"/>
              <a:ext cx="5486400" cy="381000"/>
            </a:xfrm>
            <a:prstGeom prst="rect">
              <a:avLst/>
            </a:prstGeom>
            <a:solidFill>
              <a:srgbClr val="FFEE57"/>
            </a:solidFill>
            <a:ln>
              <a:solidFill>
                <a:srgbClr val="FFEE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8" name="Picture 9" descr="acpe-logo_0">
            <a:extLst>
              <a:ext uri="{FF2B5EF4-FFF2-40B4-BE49-F238E27FC236}">
                <a16:creationId xmlns:a16="http://schemas.microsoft.com/office/drawing/2014/main" id="{77D37EF9-CF3A-508D-0D9A-B9C0B0474E48}"/>
              </a:ext>
            </a:extLst>
          </p:cNvPr>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95325" y="4961236"/>
            <a:ext cx="739775" cy="72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FF343A6-E078-A96D-EE5E-036C275F3F1A}"/>
              </a:ext>
            </a:extLst>
          </p:cNvPr>
          <p:cNvSpPr>
            <a:spLocks noGrp="1"/>
          </p:cNvSpPr>
          <p:nvPr>
            <p:ph type="title"/>
          </p:nvPr>
        </p:nvSpPr>
        <p:spPr>
          <a:xfrm>
            <a:off x="457200" y="157680"/>
            <a:ext cx="8229600" cy="799250"/>
          </a:xfrm>
        </p:spPr>
        <p:txBody>
          <a:bodyPr/>
          <a:lstStyle/>
          <a:p>
            <a:r>
              <a:rPr lang="en-US" sz="4400" b="1" dirty="0">
                <a:solidFill>
                  <a:srgbClr val="3A5263"/>
                </a:solidFill>
                <a:latin typeface="+mj-lt"/>
                <a:ea typeface="Calibri"/>
                <a:cs typeface="Arial" panose="020B0604020202020204" pitchFamily="34" charset="0"/>
                <a:sym typeface="Calibri"/>
              </a:rPr>
              <a:t>Continuing Education Credit</a:t>
            </a:r>
            <a:endParaRPr lang="en-US" dirty="0"/>
          </a:p>
        </p:txBody>
      </p:sp>
      <p:sp>
        <p:nvSpPr>
          <p:cNvPr id="5" name="Content Placeholder 2">
            <a:extLst>
              <a:ext uri="{FF2B5EF4-FFF2-40B4-BE49-F238E27FC236}">
                <a16:creationId xmlns:a16="http://schemas.microsoft.com/office/drawing/2014/main" id="{ADE6337B-F70A-067E-67CC-289B4B58C0F2}"/>
              </a:ext>
            </a:extLst>
          </p:cNvPr>
          <p:cNvSpPr>
            <a:spLocks noGrp="1"/>
          </p:cNvSpPr>
          <p:nvPr>
            <p:ph idx="1"/>
          </p:nvPr>
        </p:nvSpPr>
        <p:spPr>
          <a:xfrm>
            <a:off x="223285" y="956930"/>
            <a:ext cx="8739962" cy="3733800"/>
          </a:xfrm>
        </p:spPr>
        <p:txBody>
          <a:bodyPr>
            <a:noAutofit/>
          </a:bodyPr>
          <a:lstStyle/>
          <a:p>
            <a:pPr marL="50800" indent="0">
              <a:spcBef>
                <a:spcPts val="0"/>
              </a:spcBef>
              <a:buNone/>
            </a:pPr>
            <a:r>
              <a:rPr lang="en-US" sz="1800" b="1" i="1" u="sng" dirty="0">
                <a:latin typeface="+mn-lt"/>
                <a:ea typeface="Verdana" panose="020B0604030504040204" pitchFamily="34" charset="0"/>
                <a:cs typeface="Arial" panose="020B0604020202020204" pitchFamily="34" charset="0"/>
              </a:rPr>
              <a:t>TITLE of Presentation     </a:t>
            </a:r>
            <a:r>
              <a:rPr lang="en-US" sz="1800" dirty="0">
                <a:latin typeface="+mn-lt"/>
                <a:cs typeface="Arial" panose="020B0604020202020204" pitchFamily="34" charset="0"/>
              </a:rPr>
              <a:t>has been approved for</a:t>
            </a:r>
            <a:r>
              <a:rPr lang="en-US" sz="1800" u="sng" dirty="0">
                <a:latin typeface="+mn-lt"/>
                <a:cs typeface="Arial" panose="020B0604020202020204" pitchFamily="34" charset="0"/>
              </a:rPr>
              <a:t>  1 </a:t>
            </a:r>
            <a:r>
              <a:rPr lang="en-US" sz="1800" dirty="0">
                <a:latin typeface="+mn-lt"/>
                <a:cs typeface="Arial" panose="020B0604020202020204" pitchFamily="34" charset="0"/>
              </a:rPr>
              <a:t> contact hours (0.</a:t>
            </a:r>
            <a:r>
              <a:rPr lang="en-US" sz="1800" u="sng" dirty="0">
                <a:latin typeface="+mn-lt"/>
                <a:cs typeface="Arial" panose="020B0604020202020204" pitchFamily="34" charset="0"/>
              </a:rPr>
              <a:t> 1 </a:t>
            </a:r>
            <a:r>
              <a:rPr lang="en-US" sz="1800" dirty="0">
                <a:latin typeface="+mn-lt"/>
                <a:cs typeface="Arial" panose="020B0604020202020204" pitchFamily="34" charset="0"/>
              </a:rPr>
              <a:t> CEUs) of continuing education credit. Attendees will be required to complete an online evaluation for each CE session they attend to verify attendance and acquire their CE. Attendees must provide their NABP e-Profile ID and birthdate (MMDD) to receive credit for any ACPE accredited CPE session.  </a:t>
            </a:r>
          </a:p>
          <a:p>
            <a:pPr marL="50800" indent="0">
              <a:spcBef>
                <a:spcPts val="0"/>
              </a:spcBef>
              <a:buNone/>
            </a:pPr>
            <a:endParaRPr lang="en-US" sz="800" dirty="0">
              <a:latin typeface="+mn-lt"/>
              <a:cs typeface="Arial" panose="020B0604020202020204" pitchFamily="34" charset="0"/>
            </a:endParaRPr>
          </a:p>
          <a:p>
            <a:pPr marL="50800" indent="0">
              <a:buNone/>
            </a:pPr>
            <a:r>
              <a:rPr lang="en-US" sz="1800" dirty="0">
                <a:latin typeface="+mn-lt"/>
                <a:cs typeface="Arial" panose="020B0604020202020204" pitchFamily="34" charset="0"/>
              </a:rPr>
              <a:t>It is the responsibility of the CPE taker to give correct information. If incorrect information is provided, the record will be rejected by the CPE Monitor and the CPE credit will not be awarded. If you complete an online evaluation for each CE session you attend at the conclusion of the conference, your CPE credits will be uploaded to the CPE Monitor System within 24 hours of completion. If you do not see CPE activity displayed for a session that you attended and it has been more than 60 days since you submitted the CPE to the provider, please contact your CPE provider.</a:t>
            </a:r>
          </a:p>
          <a:p>
            <a:pPr marL="50800" indent="0">
              <a:buNone/>
            </a:pPr>
            <a:endParaRPr lang="en-US" sz="800" dirty="0">
              <a:latin typeface="+mn-lt"/>
              <a:cs typeface="Arial" panose="020B0604020202020204" pitchFamily="34" charset="0"/>
            </a:endParaRPr>
          </a:p>
          <a:p>
            <a:pPr marL="50800" indent="0">
              <a:buNone/>
            </a:pPr>
            <a:r>
              <a:rPr lang="en-US" sz="1800" dirty="0">
                <a:latin typeface="+mn-lt"/>
                <a:cs typeface="Arial" panose="020B0604020202020204" pitchFamily="34" charset="0"/>
              </a:rPr>
              <a:t>All sessions carrying the ACPE program number are approved for continuing education credit. The American College of Apothecaries, Inc. is accredited by the Accreditation Council for Pharmacy Education as a provider of continuing pharmacy education. </a:t>
            </a:r>
          </a:p>
        </p:txBody>
      </p:sp>
      <p:sp>
        <p:nvSpPr>
          <p:cNvPr id="7" name="TextBox 6">
            <a:extLst>
              <a:ext uri="{FF2B5EF4-FFF2-40B4-BE49-F238E27FC236}">
                <a16:creationId xmlns:a16="http://schemas.microsoft.com/office/drawing/2014/main" id="{80B50168-1922-35D9-7F0A-17908D83A51C}"/>
              </a:ext>
            </a:extLst>
          </p:cNvPr>
          <p:cNvSpPr txBox="1"/>
          <p:nvPr userDrawn="1"/>
        </p:nvSpPr>
        <p:spPr>
          <a:xfrm>
            <a:off x="974832" y="5658380"/>
            <a:ext cx="4596629" cy="830997"/>
          </a:xfrm>
          <a:prstGeom prst="rect">
            <a:avLst/>
          </a:prstGeom>
          <a:noFill/>
        </p:spPr>
        <p:txBody>
          <a:bodyPr wrap="square">
            <a:spAutoFit/>
          </a:bodyPr>
          <a:lstStyle/>
          <a:p>
            <a:pPr defTabSz="457200">
              <a:defRPr/>
            </a:pPr>
            <a:r>
              <a:rPr lang="en-US" sz="1600" dirty="0">
                <a:cs typeface="Arial" panose="020B0604020202020204" pitchFamily="34" charset="0"/>
              </a:rPr>
              <a:t>American College of Apothecaries is accredited by the Accreditation Council for Pharmacy Education as a provider of continuing pharmacy education. </a:t>
            </a:r>
          </a:p>
        </p:txBody>
      </p:sp>
      <p:grpSp>
        <p:nvGrpSpPr>
          <p:cNvPr id="2" name="Group 1">
            <a:extLst>
              <a:ext uri="{FF2B5EF4-FFF2-40B4-BE49-F238E27FC236}">
                <a16:creationId xmlns:a16="http://schemas.microsoft.com/office/drawing/2014/main" id="{BBBAE3DF-87D2-E22F-C92D-674E10E35025}"/>
              </a:ext>
            </a:extLst>
          </p:cNvPr>
          <p:cNvGrpSpPr/>
          <p:nvPr/>
        </p:nvGrpSpPr>
        <p:grpSpPr>
          <a:xfrm>
            <a:off x="6205132" y="6084332"/>
            <a:ext cx="2938868" cy="762000"/>
            <a:chOff x="304800" y="1600200"/>
            <a:chExt cx="8610600" cy="2156988"/>
          </a:xfrm>
        </p:grpSpPr>
        <p:pic>
          <p:nvPicPr>
            <p:cNvPr id="3" name="Picture 1">
              <a:extLst>
                <a:ext uri="{FF2B5EF4-FFF2-40B4-BE49-F238E27FC236}">
                  <a16:creationId xmlns:a16="http://schemas.microsoft.com/office/drawing/2014/main" id="{CF0C23F2-14A4-9E7A-5F0D-20EBD7E4C1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1597"/>
            <a:stretch/>
          </p:blipFill>
          <p:spPr bwMode="auto">
            <a:xfrm>
              <a:off x="304800" y="1600200"/>
              <a:ext cx="8610600" cy="215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AD28861A-14AE-E798-15B6-21731460038E}"/>
                </a:ext>
              </a:extLst>
            </p:cNvPr>
            <p:cNvSpPr/>
            <p:nvPr/>
          </p:nvSpPr>
          <p:spPr>
            <a:xfrm>
              <a:off x="304800" y="1600200"/>
              <a:ext cx="5486400" cy="381000"/>
            </a:xfrm>
            <a:prstGeom prst="rect">
              <a:avLst/>
            </a:prstGeom>
            <a:solidFill>
              <a:srgbClr val="FFEE57"/>
            </a:solidFill>
            <a:ln>
              <a:solidFill>
                <a:srgbClr val="FFEE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0" name="Picture 9" descr="acpe-logo_0">
            <a:extLst>
              <a:ext uri="{FF2B5EF4-FFF2-40B4-BE49-F238E27FC236}">
                <a16:creationId xmlns:a16="http://schemas.microsoft.com/office/drawing/2014/main" id="{65EFFFC7-28A7-7887-FB01-FAF8BB064DBB}"/>
              </a:ext>
            </a:extLst>
          </p:cNvPr>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89350" y="5712999"/>
            <a:ext cx="737294" cy="72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2825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0085-CD50-DE73-723C-B097E97B0FA6}"/>
              </a:ext>
            </a:extLst>
          </p:cNvPr>
          <p:cNvSpPr>
            <a:spLocks noGrp="1"/>
          </p:cNvSpPr>
          <p:nvPr>
            <p:ph type="title"/>
          </p:nvPr>
        </p:nvSpPr>
        <p:spPr/>
        <p:txBody>
          <a:bodyPr/>
          <a:lstStyle/>
          <a:p>
            <a:r>
              <a:rPr lang="en-US" sz="4000" b="1" dirty="0">
                <a:solidFill>
                  <a:srgbClr val="3A5263"/>
                </a:solidFill>
                <a:latin typeface="+mn-lt"/>
                <a:ea typeface="Calibri"/>
                <a:cs typeface="Arial" panose="020B0604020202020204" pitchFamily="34" charset="0"/>
                <a:sym typeface="Calibri"/>
              </a:rPr>
              <a:t>Additional Accreditation Information</a:t>
            </a:r>
            <a:br>
              <a:rPr lang="en-US" altLang="en-US" sz="4400" b="1" dirty="0">
                <a:solidFill>
                  <a:srgbClr val="3A5263"/>
                </a:solidFill>
                <a:cs typeface="Arial" panose="020B0604020202020204" pitchFamily="34" charset="0"/>
              </a:rPr>
            </a:br>
            <a:endParaRPr lang="en-US" dirty="0"/>
          </a:p>
        </p:txBody>
      </p:sp>
      <p:sp>
        <p:nvSpPr>
          <p:cNvPr id="4" name="Content Placeholder 2">
            <a:extLst>
              <a:ext uri="{FF2B5EF4-FFF2-40B4-BE49-F238E27FC236}">
                <a16:creationId xmlns:a16="http://schemas.microsoft.com/office/drawing/2014/main" id="{DF688705-58C5-2E4C-8743-B878523682F1}"/>
              </a:ext>
            </a:extLst>
          </p:cNvPr>
          <p:cNvSpPr>
            <a:spLocks noGrp="1"/>
          </p:cNvSpPr>
          <p:nvPr>
            <p:ph idx="1"/>
          </p:nvPr>
        </p:nvSpPr>
        <p:spPr>
          <a:xfrm>
            <a:off x="340242" y="1313121"/>
            <a:ext cx="8803758" cy="4300870"/>
          </a:xfrm>
        </p:spPr>
        <p:txBody>
          <a:bodyPr>
            <a:normAutofit fontScale="92500" lnSpcReduction="10000"/>
          </a:bodyPr>
          <a:lstStyle/>
          <a:p>
            <a:r>
              <a:rPr lang="en-US" sz="3000" dirty="0">
                <a:latin typeface="Arial" panose="020B0604020202020204" pitchFamily="34" charset="0"/>
                <a:cs typeface="Arial" panose="020B0604020202020204" pitchFamily="34" charset="0"/>
              </a:rPr>
              <a:t>Activity Type:	     	Knowledge based</a:t>
            </a:r>
          </a:p>
          <a:p>
            <a:pPr marL="0" indent="0">
              <a:buNone/>
            </a:pPr>
            <a:endParaRPr lang="en-US" sz="15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Target Audience:  	Pharmacists </a:t>
            </a:r>
          </a:p>
          <a:p>
            <a:pPr marL="0" indent="0">
              <a:buNone/>
            </a:pPr>
            <a:r>
              <a:rPr lang="en-US" sz="3000" dirty="0">
                <a:latin typeface="Arial" panose="020B0604020202020204" pitchFamily="34" charset="0"/>
                <a:cs typeface="Arial" panose="020B0604020202020204" pitchFamily="34" charset="0"/>
              </a:rPr>
              <a:t>			     	Pharmacy Technicians</a:t>
            </a:r>
          </a:p>
          <a:p>
            <a:r>
              <a:rPr lang="en-US" sz="3000" dirty="0">
                <a:latin typeface="Arial" panose="020B0604020202020204" pitchFamily="34" charset="0"/>
                <a:cs typeface="Arial" panose="020B0604020202020204" pitchFamily="34" charset="0"/>
              </a:rPr>
              <a:t>ACPE UAN: </a:t>
            </a:r>
            <a:r>
              <a:rPr lang="en-US" sz="2800" dirty="0">
                <a:cs typeface="Arial" panose="020B0604020202020204" pitchFamily="34" charset="0"/>
              </a:rPr>
              <a:t>	</a:t>
            </a:r>
            <a:endParaRPr lang="en-US" sz="30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Release Date:		</a:t>
            </a:r>
          </a:p>
          <a:p>
            <a:r>
              <a:rPr lang="en-US" sz="3000" dirty="0">
                <a:latin typeface="Arial" panose="020B0604020202020204" pitchFamily="34" charset="0"/>
                <a:cs typeface="Arial" panose="020B0604020202020204" pitchFamily="34" charset="0"/>
              </a:rPr>
              <a:t>Expiration Date:	</a:t>
            </a:r>
          </a:p>
          <a:p>
            <a:r>
              <a:rPr lang="en-US" sz="3000" dirty="0">
                <a:latin typeface="Arial" panose="020B0604020202020204" pitchFamily="34" charset="0"/>
                <a:cs typeface="Arial" panose="020B0604020202020204" pitchFamily="34" charset="0"/>
              </a:rPr>
              <a:t>For complete ACPE information and disclosures, see the complete program materials</a:t>
            </a:r>
            <a:r>
              <a:rPr lang="en-US" dirty="0">
                <a:cs typeface="Arial" panose="020B0604020202020204" pitchFamily="34" charset="0"/>
              </a:rPr>
              <a:t>	</a:t>
            </a:r>
          </a:p>
        </p:txBody>
      </p:sp>
      <p:grpSp>
        <p:nvGrpSpPr>
          <p:cNvPr id="3" name="Group 2">
            <a:extLst>
              <a:ext uri="{FF2B5EF4-FFF2-40B4-BE49-F238E27FC236}">
                <a16:creationId xmlns:a16="http://schemas.microsoft.com/office/drawing/2014/main" id="{B3584052-5F2E-A4F9-6423-60427B909468}"/>
              </a:ext>
            </a:extLst>
          </p:cNvPr>
          <p:cNvGrpSpPr/>
          <p:nvPr/>
        </p:nvGrpSpPr>
        <p:grpSpPr>
          <a:xfrm>
            <a:off x="6205132" y="6084332"/>
            <a:ext cx="2938868" cy="762000"/>
            <a:chOff x="304800" y="1600200"/>
            <a:chExt cx="8610600" cy="2156988"/>
          </a:xfrm>
        </p:grpSpPr>
        <p:pic>
          <p:nvPicPr>
            <p:cNvPr id="5" name="Picture 1">
              <a:extLst>
                <a:ext uri="{FF2B5EF4-FFF2-40B4-BE49-F238E27FC236}">
                  <a16:creationId xmlns:a16="http://schemas.microsoft.com/office/drawing/2014/main" id="{137CE319-0E0B-F86A-EACD-8FD821C09F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1597"/>
            <a:stretch/>
          </p:blipFill>
          <p:spPr bwMode="auto">
            <a:xfrm>
              <a:off x="304800" y="1600200"/>
              <a:ext cx="8610600" cy="215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C2AE4B0-F98D-4330-B9A2-AC0BC5F2A8DD}"/>
                </a:ext>
              </a:extLst>
            </p:cNvPr>
            <p:cNvSpPr/>
            <p:nvPr/>
          </p:nvSpPr>
          <p:spPr>
            <a:xfrm>
              <a:off x="304800" y="1600200"/>
              <a:ext cx="5486400" cy="381000"/>
            </a:xfrm>
            <a:prstGeom prst="rect">
              <a:avLst/>
            </a:prstGeom>
            <a:solidFill>
              <a:srgbClr val="FFEE57"/>
            </a:solidFill>
            <a:ln>
              <a:solidFill>
                <a:srgbClr val="FFEE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1564981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latin typeface="Arial" panose="020B0604020202020204" pitchFamily="34" charset="0"/>
                <a:cs typeface="Arial" panose="020B0604020202020204" pitchFamily="34" charset="0"/>
              </a:rPr>
              <a:t>Learning Objectives</a:t>
            </a:r>
          </a:p>
        </p:txBody>
      </p:sp>
      <p:sp>
        <p:nvSpPr>
          <p:cNvPr id="3" name="Content Placeholder 2"/>
          <p:cNvSpPr>
            <a:spLocks noGrp="1"/>
          </p:cNvSpPr>
          <p:nvPr>
            <p:ph idx="1"/>
          </p:nvPr>
        </p:nvSpPr>
        <p:spPr>
          <a:xfrm>
            <a:off x="346869" y="1166018"/>
            <a:ext cx="8450262" cy="4525963"/>
          </a:xfrm>
        </p:spPr>
        <p:txBody>
          <a:bodyPr rtlCol="0">
            <a:normAutofit/>
          </a:bodyPr>
          <a:lstStyle/>
          <a:p>
            <a:pPr eaLnBrk="1" fontAlgn="auto" hangingPunct="1">
              <a:spcAft>
                <a:spcPts val="0"/>
              </a:spcAft>
              <a:buFont typeface="Arial"/>
              <a:buNone/>
              <a:defRPr/>
            </a:pPr>
            <a:r>
              <a:rPr lang="en-US" dirty="0">
                <a:latin typeface="Arial" panose="020B0604020202020204" pitchFamily="34" charset="0"/>
                <a:cs typeface="Arial" panose="020B0604020202020204" pitchFamily="34" charset="0"/>
              </a:rPr>
              <a:t>	At the conclusion of this program, the participating pharmacist or pharmacy technician will be able to:</a:t>
            </a:r>
          </a:p>
          <a:p>
            <a:pPr eaLnBrk="1" fontAlgn="auto" hangingPunct="1">
              <a:spcAft>
                <a:spcPts val="0"/>
              </a:spcAft>
              <a:buFont typeface="Arial"/>
              <a:buNone/>
              <a:defRPr/>
            </a:pPr>
            <a:endParaRPr lang="en-US" sz="1050" dirty="0">
              <a:latin typeface="Arial" panose="020B0604020202020204" pitchFamily="34" charset="0"/>
              <a:cs typeface="Arial" panose="020B0604020202020204" pitchFamily="34" charset="0"/>
            </a:endParaRPr>
          </a:p>
          <a:p>
            <a:pPr lvl="1" eaLnBrk="1" fontAlgn="auto" hangingPunct="1">
              <a:spcAft>
                <a:spcPts val="0"/>
              </a:spcAft>
              <a:buFont typeface="Arial"/>
              <a:buChar char="–"/>
              <a:defRPr/>
            </a:pPr>
            <a:r>
              <a:rPr lang="en-US" sz="2400" dirty="0">
                <a:latin typeface="Arial" panose="020B0604020202020204" pitchFamily="34" charset="0"/>
                <a:cs typeface="Arial" panose="020B0604020202020204" pitchFamily="34" charset="0"/>
              </a:rPr>
              <a:t>Learning Objective #1</a:t>
            </a:r>
          </a:p>
          <a:p>
            <a:pPr lvl="1" eaLnBrk="1" fontAlgn="auto" hangingPunct="1">
              <a:spcAft>
                <a:spcPts val="0"/>
              </a:spcAft>
              <a:buFont typeface="Arial"/>
              <a:buChar char="–"/>
              <a:defRPr/>
            </a:pPr>
            <a:r>
              <a:rPr lang="en-US" sz="2400" dirty="0">
                <a:latin typeface="Arial" panose="020B0604020202020204" pitchFamily="34" charset="0"/>
                <a:cs typeface="Arial" panose="020B0604020202020204" pitchFamily="34" charset="0"/>
              </a:rPr>
              <a:t>Learning Objective #2</a:t>
            </a:r>
          </a:p>
          <a:p>
            <a:pPr lvl="1" eaLnBrk="1" fontAlgn="auto" hangingPunct="1">
              <a:spcAft>
                <a:spcPts val="0"/>
              </a:spcAft>
              <a:buFont typeface="Arial"/>
              <a:buChar char="–"/>
              <a:defRPr/>
            </a:pPr>
            <a:r>
              <a:rPr lang="en-US" sz="2400" dirty="0">
                <a:latin typeface="Arial" panose="020B0604020202020204" pitchFamily="34" charset="0"/>
                <a:cs typeface="Arial" panose="020B0604020202020204" pitchFamily="34" charset="0"/>
              </a:rPr>
              <a:t>Learning Objective #3</a:t>
            </a:r>
          </a:p>
          <a:p>
            <a:pPr eaLnBrk="1" fontAlgn="auto" hangingPunct="1">
              <a:spcAft>
                <a:spcPts val="0"/>
              </a:spcAft>
              <a:buFont typeface="Arial"/>
              <a:buChar char="•"/>
              <a:defRPr/>
            </a:pPr>
            <a:endParaRPr lang="en-US" dirty="0"/>
          </a:p>
        </p:txBody>
      </p:sp>
      <p:sp>
        <p:nvSpPr>
          <p:cNvPr id="4" name="TextBox 3"/>
          <p:cNvSpPr txBox="1"/>
          <p:nvPr/>
        </p:nvSpPr>
        <p:spPr>
          <a:xfrm>
            <a:off x="76200" y="6477000"/>
            <a:ext cx="3657600" cy="369332"/>
          </a:xfrm>
          <a:prstGeom prst="rect">
            <a:avLst/>
          </a:prstGeom>
          <a:solidFill>
            <a:schemeClr val="bg1"/>
          </a:solidFill>
        </p:spPr>
        <p:txBody>
          <a:bodyPr wrap="square" rtlCol="0">
            <a:spAutoFit/>
          </a:bodyPr>
          <a:lstStyle/>
          <a:p>
            <a:endParaRPr lang="en-US"/>
          </a:p>
        </p:txBody>
      </p:sp>
      <p:sp>
        <p:nvSpPr>
          <p:cNvPr id="5" name="TextBox 4"/>
          <p:cNvSpPr txBox="1"/>
          <p:nvPr/>
        </p:nvSpPr>
        <p:spPr>
          <a:xfrm>
            <a:off x="0" y="6621206"/>
            <a:ext cx="3810000" cy="254000"/>
          </a:xfrm>
          <a:prstGeom prst="rect">
            <a:avLst/>
          </a:prstGeom>
          <a:noFill/>
        </p:spPr>
        <p:txBody>
          <a:bodyPr wrap="square">
            <a:spAutoFit/>
          </a:bodyPr>
          <a:lstStyle/>
          <a:p>
            <a:pPr eaLnBrk="1" fontAlgn="auto" hangingPunct="1">
              <a:spcBef>
                <a:spcPts val="0"/>
              </a:spcBef>
              <a:spcAft>
                <a:spcPts val="0"/>
              </a:spcAft>
              <a:defRPr/>
            </a:pPr>
            <a:r>
              <a:rPr lang="en-US" sz="1050" dirty="0">
                <a:solidFill>
                  <a:schemeClr val="tx2"/>
                </a:solidFill>
                <a:latin typeface="Gill Sans MT" panose="020B0502020104020203" pitchFamily="34" charset="0"/>
                <a:cs typeface="+mn-cs"/>
              </a:rPr>
              <a:t>© 2024 American College of Apothecaries.  All rights reserved.</a:t>
            </a:r>
          </a:p>
        </p:txBody>
      </p:sp>
      <p:grpSp>
        <p:nvGrpSpPr>
          <p:cNvPr id="2" name="Group 1">
            <a:extLst>
              <a:ext uri="{FF2B5EF4-FFF2-40B4-BE49-F238E27FC236}">
                <a16:creationId xmlns:a16="http://schemas.microsoft.com/office/drawing/2014/main" id="{B84A586D-C155-7933-E0E6-AE0AD7C2F2C1}"/>
              </a:ext>
            </a:extLst>
          </p:cNvPr>
          <p:cNvGrpSpPr/>
          <p:nvPr/>
        </p:nvGrpSpPr>
        <p:grpSpPr>
          <a:xfrm>
            <a:off x="6205132" y="6084332"/>
            <a:ext cx="2938868" cy="762000"/>
            <a:chOff x="304800" y="1600200"/>
            <a:chExt cx="8610600" cy="2156988"/>
          </a:xfrm>
        </p:grpSpPr>
        <p:pic>
          <p:nvPicPr>
            <p:cNvPr id="6" name="Picture 1">
              <a:extLst>
                <a:ext uri="{FF2B5EF4-FFF2-40B4-BE49-F238E27FC236}">
                  <a16:creationId xmlns:a16="http://schemas.microsoft.com/office/drawing/2014/main" id="{CBDE837A-DA1C-AEF4-5C46-F5C5C9F9B7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1597"/>
            <a:stretch/>
          </p:blipFill>
          <p:spPr bwMode="auto">
            <a:xfrm>
              <a:off x="304800" y="1600200"/>
              <a:ext cx="8610600" cy="215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E330D51-4732-71AD-FCBD-2904034E00E1}"/>
                </a:ext>
              </a:extLst>
            </p:cNvPr>
            <p:cNvSpPr/>
            <p:nvPr/>
          </p:nvSpPr>
          <p:spPr>
            <a:xfrm>
              <a:off x="304800" y="1600200"/>
              <a:ext cx="5486400" cy="381000"/>
            </a:xfrm>
            <a:prstGeom prst="rect">
              <a:avLst/>
            </a:prstGeom>
            <a:solidFill>
              <a:srgbClr val="FFEE57"/>
            </a:solidFill>
            <a:ln>
              <a:solidFill>
                <a:srgbClr val="FFEE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grpSp>
        <p:nvGrpSpPr>
          <p:cNvPr id="2" name="Group 1">
            <a:extLst>
              <a:ext uri="{FF2B5EF4-FFF2-40B4-BE49-F238E27FC236}">
                <a16:creationId xmlns:a16="http://schemas.microsoft.com/office/drawing/2014/main" id="{C8FC97FD-B83E-241C-9325-394B48D79B1B}"/>
              </a:ext>
            </a:extLst>
          </p:cNvPr>
          <p:cNvGrpSpPr/>
          <p:nvPr/>
        </p:nvGrpSpPr>
        <p:grpSpPr>
          <a:xfrm>
            <a:off x="6205132" y="6084332"/>
            <a:ext cx="2938868" cy="762000"/>
            <a:chOff x="304800" y="1600200"/>
            <a:chExt cx="8610600" cy="2156988"/>
          </a:xfrm>
        </p:grpSpPr>
        <p:pic>
          <p:nvPicPr>
            <p:cNvPr id="3" name="Picture 1">
              <a:extLst>
                <a:ext uri="{FF2B5EF4-FFF2-40B4-BE49-F238E27FC236}">
                  <a16:creationId xmlns:a16="http://schemas.microsoft.com/office/drawing/2014/main" id="{D3E83014-00D7-3DC6-AFF4-905D779A7D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1597"/>
            <a:stretch/>
          </p:blipFill>
          <p:spPr bwMode="auto">
            <a:xfrm>
              <a:off x="304800" y="1600200"/>
              <a:ext cx="8610600" cy="215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5760D5B-6CED-E5C4-E11A-EC23209B5255}"/>
                </a:ext>
              </a:extLst>
            </p:cNvPr>
            <p:cNvSpPr/>
            <p:nvPr/>
          </p:nvSpPr>
          <p:spPr>
            <a:xfrm>
              <a:off x="304800" y="1600200"/>
              <a:ext cx="5486400" cy="381000"/>
            </a:xfrm>
            <a:prstGeom prst="rect">
              <a:avLst/>
            </a:prstGeom>
            <a:solidFill>
              <a:srgbClr val="FFEE57"/>
            </a:solidFill>
            <a:ln>
              <a:solidFill>
                <a:srgbClr val="FFEE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grpSp>
        <p:nvGrpSpPr>
          <p:cNvPr id="2" name="Group 1">
            <a:extLst>
              <a:ext uri="{FF2B5EF4-FFF2-40B4-BE49-F238E27FC236}">
                <a16:creationId xmlns:a16="http://schemas.microsoft.com/office/drawing/2014/main" id="{D8AE4F85-7B2B-9A5C-2449-B8337D15B770}"/>
              </a:ext>
            </a:extLst>
          </p:cNvPr>
          <p:cNvGrpSpPr/>
          <p:nvPr/>
        </p:nvGrpSpPr>
        <p:grpSpPr>
          <a:xfrm>
            <a:off x="6205132" y="6084332"/>
            <a:ext cx="2938868" cy="762000"/>
            <a:chOff x="304800" y="1600200"/>
            <a:chExt cx="8610600" cy="2156988"/>
          </a:xfrm>
        </p:grpSpPr>
        <p:pic>
          <p:nvPicPr>
            <p:cNvPr id="3" name="Picture 1">
              <a:extLst>
                <a:ext uri="{FF2B5EF4-FFF2-40B4-BE49-F238E27FC236}">
                  <a16:creationId xmlns:a16="http://schemas.microsoft.com/office/drawing/2014/main" id="{9A8885CC-89ED-8876-52E4-0114469CED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1597"/>
            <a:stretch/>
          </p:blipFill>
          <p:spPr bwMode="auto">
            <a:xfrm>
              <a:off x="304800" y="1600200"/>
              <a:ext cx="8610600" cy="215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76FDBBB5-CA23-D867-E0FA-9E7234CBED47}"/>
                </a:ext>
              </a:extLst>
            </p:cNvPr>
            <p:cNvSpPr/>
            <p:nvPr/>
          </p:nvSpPr>
          <p:spPr>
            <a:xfrm>
              <a:off x="304800" y="1600200"/>
              <a:ext cx="5486400" cy="381000"/>
            </a:xfrm>
            <a:prstGeom prst="rect">
              <a:avLst/>
            </a:prstGeom>
            <a:solidFill>
              <a:srgbClr val="FFEE57"/>
            </a:solidFill>
            <a:ln>
              <a:solidFill>
                <a:srgbClr val="FFEE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3262131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526e79f-1c0d-4cd6-bc19-c9f427bf9c43">
      <Terms xmlns="http://schemas.microsoft.com/office/infopath/2007/PartnerControls"/>
    </lcf76f155ced4ddcb4097134ff3c332f>
    <TaxCatchAll xmlns="9c43a513-df3a-4a04-91c0-953214a299da" xsi:nil="true"/>
    <SharedWithUsers xmlns="9c43a513-df3a-4a04-91c0-953214a299da">
      <UserInfo>
        <DisplayName>Donna Reagan</DisplayName>
        <AccountId>17</AccountId>
        <AccountType/>
      </UserInfo>
      <UserInfo>
        <DisplayName>Linda Cathey</DisplayName>
        <AccountId>15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459519732832478367F3EEBBA024DD" ma:contentTypeVersion="19" ma:contentTypeDescription="Create a new document." ma:contentTypeScope="" ma:versionID="08043a909fcee0d2f42eba51a03dabc2">
  <xsd:schema xmlns:xsd="http://www.w3.org/2001/XMLSchema" xmlns:xs="http://www.w3.org/2001/XMLSchema" xmlns:p="http://schemas.microsoft.com/office/2006/metadata/properties" xmlns:ns2="9c43a513-df3a-4a04-91c0-953214a299da" xmlns:ns3="4526e79f-1c0d-4cd6-bc19-c9f427bf9c43" targetNamespace="http://schemas.microsoft.com/office/2006/metadata/properties" ma:root="true" ma:fieldsID="173b8f8aa0d80949095fdc7b8efafe0b" ns2:_="" ns3:_="">
    <xsd:import namespace="9c43a513-df3a-4a04-91c0-953214a299da"/>
    <xsd:import namespace="4526e79f-1c0d-4cd6-bc19-c9f427bf9c43"/>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43a513-df3a-4a04-91c0-953214a299d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28d78ada-4740-4360-a621-755b3719ea2e}" ma:internalName="TaxCatchAll" ma:showField="CatchAllData" ma:web="9c43a513-df3a-4a04-91c0-953214a299d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526e79f-1c0d-4cd6-bc19-c9f427bf9c43"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0ce7815-ee88-438b-9716-1b6dc663d9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04D1C6-AB41-49DF-AAB0-253564DF440E}">
  <ds:schemaRefs>
    <ds:schemaRef ds:uri="4526e79f-1c0d-4cd6-bc19-c9f427bf9c43"/>
    <ds:schemaRef ds:uri="9c43a513-df3a-4a04-91c0-953214a299d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A7A1787-F86A-4857-B27F-AEA94569B752}">
  <ds:schemaRefs>
    <ds:schemaRef ds:uri="http://schemas.microsoft.com/sharepoint/v3/contenttype/forms"/>
  </ds:schemaRefs>
</ds:datastoreItem>
</file>

<file path=customXml/itemProps3.xml><?xml version="1.0" encoding="utf-8"?>
<ds:datastoreItem xmlns:ds="http://schemas.openxmlformats.org/officeDocument/2006/customXml" ds:itemID="{2DBD6668-2299-4208-A541-8213A4B977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43a513-df3a-4a04-91c0-953214a299da"/>
    <ds:schemaRef ds:uri="4526e79f-1c0d-4cd6-bc19-c9f427bf9c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236</TotalTime>
  <Words>682</Words>
  <Application>Microsoft Office PowerPoint</Application>
  <PresentationFormat>On-screen Show (4:3)</PresentationFormat>
  <Paragraphs>65</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Gill Sans MT</vt:lpstr>
      <vt:lpstr>Times New Roman</vt:lpstr>
      <vt:lpstr>Office Theme</vt:lpstr>
      <vt:lpstr>PowerPoint Presentation</vt:lpstr>
      <vt:lpstr>PowerPoint Presentation</vt:lpstr>
      <vt:lpstr>PowerPoint Presentation</vt:lpstr>
      <vt:lpstr>Disclosures</vt:lpstr>
      <vt:lpstr>Continuing Education Credit</vt:lpstr>
      <vt:lpstr>Additional Accreditation Information </vt:lpstr>
      <vt:lpstr>Learning Objectives</vt:lpstr>
      <vt:lpstr>PowerPoint Presentation</vt:lpstr>
      <vt:lpstr>PowerPoint Presentation</vt:lpstr>
      <vt:lpstr>CE Credit URL and Claim Code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dc:creator>
  <cp:lastModifiedBy>Taisha Cunningham</cp:lastModifiedBy>
  <cp:revision>6</cp:revision>
  <dcterms:created xsi:type="dcterms:W3CDTF">2013-03-08T14:21:51Z</dcterms:created>
  <dcterms:modified xsi:type="dcterms:W3CDTF">2024-08-08T20:48:32Z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0x010100FD459519732832478367F3EEBBA024DD</vt:lpwstr>
  </property>
  <property fmtid="{D5CDD505-2E9C-101B-9397-08002B2CF9AE}" pid="3" name="AuthorIds_UIVersion_4096">
    <vt:lpwstr>15</vt:lpwstr>
  </property>
  <property fmtid="{D5CDD505-2E9C-101B-9397-08002B2CF9AE}" pid="4" name="MediaServiceImageTags">
    <vt:lpwstr/>
  </property>
</Properties>
</file>