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64" r:id="rId5"/>
    <p:sldId id="257" r:id="rId6"/>
    <p:sldId id="258" r:id="rId7"/>
    <p:sldId id="262" r:id="rId8"/>
    <p:sldId id="259" r:id="rId9"/>
    <p:sldId id="260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9D0FF"/>
    <a:srgbClr val="EDDFC1"/>
    <a:srgbClr val="FFFFFF"/>
    <a:srgbClr val="CDA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08D3FD-47D4-4F3D-BBA8-1568AA202EBC}" v="4" dt="2023-02-24T16:12:15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10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76486-8DAA-47A8-93D7-912055F09A16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59523-71C8-43A5-A957-33FB37644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5180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  <a:lvl2pPr>
              <a:defRPr>
                <a:latin typeface="Tw Cen MT" panose="020B0602020104020603" pitchFamily="34" charset="0"/>
              </a:defRPr>
            </a:lvl2pPr>
            <a:lvl3pPr>
              <a:defRPr>
                <a:latin typeface="Tw Cen MT" panose="020B0602020104020603" pitchFamily="34" charset="0"/>
              </a:defRPr>
            </a:lvl3pPr>
            <a:lvl4pPr>
              <a:defRPr>
                <a:latin typeface="Tw Cen MT" panose="020B0602020104020603" pitchFamily="34" charset="0"/>
              </a:defRPr>
            </a:lvl4pPr>
            <a:lvl5pPr>
              <a:defRPr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9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051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w Cen MT" panose="020B0602020104020603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04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6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46880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16823"/>
            <a:ext cx="3008313" cy="34093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91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154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756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2762" y="293464"/>
            <a:ext cx="6667081" cy="124958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1986" y="160292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6615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B9D0FF"/>
            </a:gs>
            <a:gs pos="42000">
              <a:srgbClr val="FFFFFF"/>
            </a:gs>
            <a:gs pos="67000">
              <a:srgbClr val="EDDFC1"/>
            </a:gs>
            <a:gs pos="92000">
              <a:srgbClr val="B9D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90346" y="228600"/>
            <a:ext cx="6796454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98611" y="6506289"/>
            <a:ext cx="334107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rgbClr val="002060"/>
                </a:solidFill>
                <a:cs typeface="Arial" panose="020B0604020202020204" pitchFamily="34" charset="0"/>
              </a:rPr>
              <a:t>© American College of Apothecaries 2025</a:t>
            </a:r>
          </a:p>
        </p:txBody>
      </p:sp>
    </p:spTree>
    <p:extLst>
      <p:ext uri="{BB962C8B-B14F-4D97-AF65-F5344CB8AC3E}">
        <p14:creationId xmlns:p14="http://schemas.microsoft.com/office/powerpoint/2010/main" val="370047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000000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B9DE22C-7D5B-8BE6-A8BF-41EC5A0D8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CD7DBE7-86A4-C978-B763-7C015C1C8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7E22254-6892-DBBE-463E-CC05661D416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781718" y="304799"/>
            <a:ext cx="6667082" cy="284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A black and white logo&#10;&#10;AI-generated content may be incorrect.">
            <a:extLst>
              <a:ext uri="{FF2B5EF4-FFF2-40B4-BE49-F238E27FC236}">
                <a16:creationId xmlns:a16="http://schemas.microsoft.com/office/drawing/2014/main" id="{BBCE4F4A-5ADF-9E48-CE02-6F5EE98BD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18" b="24888"/>
          <a:stretch/>
        </p:blipFill>
        <p:spPr>
          <a:xfrm>
            <a:off x="520617" y="-148423"/>
            <a:ext cx="8102765" cy="1207674"/>
          </a:xfrm>
          <a:prstGeom prst="rect">
            <a:avLst/>
          </a:prstGeom>
        </p:spPr>
      </p:pic>
      <p:pic>
        <p:nvPicPr>
          <p:cNvPr id="8" name="Picture 7" descr="A black and gold banner with white text&#10;&#10;AI-generated content may be incorrect.">
            <a:extLst>
              <a:ext uri="{FF2B5EF4-FFF2-40B4-BE49-F238E27FC236}">
                <a16:creationId xmlns:a16="http://schemas.microsoft.com/office/drawing/2014/main" id="{1C6DB65D-1868-29CD-5A70-ACF173ADBB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43" y="1555024"/>
            <a:ext cx="9144000" cy="455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47730" y="514350"/>
            <a:ext cx="8110469" cy="1470025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852613"/>
            <a:ext cx="6400800" cy="11033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Subtitle (if applicable)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453264" y="3429000"/>
            <a:ext cx="7899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defTabSz="457200" eaLnBrk="1" fontAlgn="base" hangingPunct="1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</a:p>
          <a:p>
            <a:pPr algn="ctr" defTabSz="457200" eaLnBrk="1" fontAlgn="base" hangingPunct="1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 defTabSz="457200" eaLnBrk="1" fontAlgn="base" hangingPunct="1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pPr algn="ctr" defTabSz="457200" eaLnBrk="1" fontAlgn="base" hangingPunct="1">
              <a:spcAft>
                <a:spcPct val="0"/>
              </a:spcAft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1198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83239" y="291974"/>
            <a:ext cx="6796454" cy="1189038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Disclosures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378799"/>
            <a:ext cx="8229600" cy="273641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</a:rPr>
              <a:t>“I, _________, declares no conflicts of interest, real or apparent, and no financial interests in any company, product, or service mentioned in this program, including grants, employment, gifts, stock holdings, and honoraria.”</a:t>
            </a:r>
          </a:p>
        </p:txBody>
      </p:sp>
    </p:spTree>
    <p:extLst>
      <p:ext uri="{BB962C8B-B14F-4D97-AF65-F5344CB8AC3E}">
        <p14:creationId xmlns:p14="http://schemas.microsoft.com/office/powerpoint/2010/main" val="77687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21E6-36BB-645B-1B7D-E34C5090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773" y="217769"/>
            <a:ext cx="6796454" cy="1189038"/>
          </a:xfrm>
        </p:spPr>
        <p:txBody>
          <a:bodyPr/>
          <a:lstStyle/>
          <a:p>
            <a:r>
              <a:rPr lang="en-US" b="1" dirty="0">
                <a:solidFill>
                  <a:schemeClr val="bg1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Continuing Education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E86D8-8DE9-270C-2278-2DACFDFF9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5468"/>
            <a:ext cx="8229600" cy="425739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_________________________________is a knowledge-based program approved for ___ contact hours (______ CEUs) of continuing education credit. Attendees must complete an online evaluation to receive CE credit and provide their NABP e-profile ID and birthdate (MMDD) for ACPE-accredited sessions.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All sessions carrying the ACPE program number are approved for pharmacy education credit. This live programming ACPE Universal Activity Number, ________________, has a release date of _____________ and an expiration date of _____________.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conclusion of this presentation, an access code will be provided to claim CE credit.</a:t>
            </a:r>
            <a:endParaRPr lang="en-US" sz="1800" i="1" dirty="0">
              <a:solidFill>
                <a:srgbClr val="000000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165A4A-B7DF-FE42-4B2A-A4921EF9D9B0}"/>
              </a:ext>
            </a:extLst>
          </p:cNvPr>
          <p:cNvSpPr txBox="1"/>
          <p:nvPr/>
        </p:nvSpPr>
        <p:spPr>
          <a:xfrm>
            <a:off x="2030558" y="5752220"/>
            <a:ext cx="57825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American College of Apothecaries is accredited by the Accreditation Council for Pharmacy Education as a provider of continuing pharmacy education. </a:t>
            </a:r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15B002CF-BB23-6C8D-C0D8-022FBF4D7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42194" y="5799902"/>
            <a:ext cx="457271" cy="42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06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65042" y="255761"/>
            <a:ext cx="6796454" cy="1189038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138" y="1545879"/>
            <a:ext cx="8450262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conclusion of this program, the participating pharmacist or pharmacy technician will be able to: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 #1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 #2</a:t>
            </a:r>
          </a:p>
          <a:p>
            <a:pPr lvl="1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 #3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8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173773" y="282921"/>
            <a:ext cx="6796454" cy="1189038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 Title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 presentation on this slide. Make copies of this slide as needed….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05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173773" y="219547"/>
            <a:ext cx="6796454" cy="1189038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More Information?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2113732"/>
            <a:ext cx="8229600" cy="294957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 / Website</a:t>
            </a:r>
          </a:p>
        </p:txBody>
      </p:sp>
    </p:spTree>
    <p:extLst>
      <p:ext uri="{BB962C8B-B14F-4D97-AF65-F5344CB8AC3E}">
        <p14:creationId xmlns:p14="http://schemas.microsoft.com/office/powerpoint/2010/main" val="157729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E58E-3172-01CE-4D57-98D26EF21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46707"/>
            <a:ext cx="8229600" cy="1189038"/>
          </a:xfrm>
        </p:spPr>
        <p:txBody>
          <a:bodyPr/>
          <a:lstStyle/>
          <a:p>
            <a:r>
              <a:rPr lang="fr-FR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ACPE CE Credit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CAFA-4460-3D77-36A9-BEB88836B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b="1" dirty="0">
                <a:latin typeface="Arial" panose="020B0604020202020204" pitchFamily="34" charset="0"/>
              </a:rPr>
              <a:t>Access Code: _____________</a:t>
            </a:r>
            <a:endParaRPr lang="en-US" sz="4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Deadline to complete the online evaluation is October 18, 2025.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226752"/>
      </p:ext>
    </p:extLst>
  </p:cSld>
  <p:clrMapOvr>
    <a:masterClrMapping/>
  </p:clrMapOvr>
</p:sld>
</file>

<file path=ppt/theme/theme1.xml><?xml version="1.0" encoding="utf-8"?>
<a:theme xmlns:a="http://schemas.openxmlformats.org/drawingml/2006/main" name="ACVP VWH Theme">
  <a:themeElements>
    <a:clrScheme name="Custom 1">
      <a:dk1>
        <a:srgbClr val="119882"/>
      </a:dk1>
      <a:lt1>
        <a:srgbClr val="FEFEFC"/>
      </a:lt1>
      <a:dk2>
        <a:srgbClr val="EE7523"/>
      </a:dk2>
      <a:lt2>
        <a:srgbClr val="EEECE1"/>
      </a:lt2>
      <a:accent1>
        <a:srgbClr val="4BACC6"/>
      </a:accent1>
      <a:accent2>
        <a:srgbClr val="FAC08F"/>
      </a:accent2>
      <a:accent3>
        <a:srgbClr val="C3D69B"/>
      </a:accent3>
      <a:accent4>
        <a:srgbClr val="8064A2"/>
      </a:accent4>
      <a:accent5>
        <a:srgbClr val="4BACC6"/>
      </a:accent5>
      <a:accent6>
        <a:srgbClr val="F79646"/>
      </a:accent6>
      <a:hlink>
        <a:srgbClr val="119882"/>
      </a:hlink>
      <a:folHlink>
        <a:srgbClr val="92CDD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26e79f-1c0d-4cd6-bc19-c9f427bf9c43">
      <Terms xmlns="http://schemas.microsoft.com/office/infopath/2007/PartnerControls"/>
    </lcf76f155ced4ddcb4097134ff3c332f>
    <TaxCatchAll xmlns="9c43a513-df3a-4a04-91c0-953214a299d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59519732832478367F3EEBBA024DD" ma:contentTypeVersion="18" ma:contentTypeDescription="Create a new document." ma:contentTypeScope="" ma:versionID="472efa07332441ccde7c24ae63c5efbd">
  <xsd:schema xmlns:xsd="http://www.w3.org/2001/XMLSchema" xmlns:xs="http://www.w3.org/2001/XMLSchema" xmlns:p="http://schemas.microsoft.com/office/2006/metadata/properties" xmlns:ns2="9c43a513-df3a-4a04-91c0-953214a299da" xmlns:ns3="4526e79f-1c0d-4cd6-bc19-c9f427bf9c43" targetNamespace="http://schemas.microsoft.com/office/2006/metadata/properties" ma:root="true" ma:fieldsID="cbce1f8191cfa9e8960472f3cbf08c3b" ns2:_="" ns3:_="">
    <xsd:import namespace="9c43a513-df3a-4a04-91c0-953214a299da"/>
    <xsd:import namespace="4526e79f-1c0d-4cd6-bc19-c9f427bf9c4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43a513-df3a-4a04-91c0-953214a299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28d78ada-4740-4360-a621-755b3719ea2e}" ma:internalName="TaxCatchAll" ma:showField="CatchAllData" ma:web="9c43a513-df3a-4a04-91c0-953214a299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6e79f-1c0d-4cd6-bc19-c9f427bf9c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0ce7815-ee88-438b-9716-1b6dc663d9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9F2B85-5CD9-4D9A-A167-32437D3E49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37B159-369A-4FC7-AFA8-762A9970B177}">
  <ds:schemaRefs>
    <ds:schemaRef ds:uri="http://schemas.microsoft.com/office/2006/metadata/properties"/>
    <ds:schemaRef ds:uri="http://schemas.microsoft.com/office/infopath/2007/PartnerControls"/>
    <ds:schemaRef ds:uri="4526e79f-1c0d-4cd6-bc19-c9f427bf9c43"/>
    <ds:schemaRef ds:uri="9c43a513-df3a-4a04-91c0-953214a299da"/>
  </ds:schemaRefs>
</ds:datastoreItem>
</file>

<file path=customXml/itemProps3.xml><?xml version="1.0" encoding="utf-8"?>
<ds:datastoreItem xmlns:ds="http://schemas.openxmlformats.org/officeDocument/2006/customXml" ds:itemID="{21727BAF-CCD3-4DFD-9EA8-0A0AAE7771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43a513-df3a-4a04-91c0-953214a299da"/>
    <ds:schemaRef ds:uri="4526e79f-1c0d-4cd6-bc19-c9f427bf9c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256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Tw Cen MT</vt:lpstr>
      <vt:lpstr>Wingdings</vt:lpstr>
      <vt:lpstr>ACVP VWH Theme</vt:lpstr>
      <vt:lpstr>PowerPoint Presentation</vt:lpstr>
      <vt:lpstr>Title</vt:lpstr>
      <vt:lpstr>Disclosures</vt:lpstr>
      <vt:lpstr>Continuing Education Credit</vt:lpstr>
      <vt:lpstr>Learning Objectives</vt:lpstr>
      <vt:lpstr>Slide Title</vt:lpstr>
      <vt:lpstr>Need More Information?</vt:lpstr>
      <vt:lpstr>ACPE CE Credit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Dana Easton</dc:creator>
  <cp:lastModifiedBy>Taisha Cunningham</cp:lastModifiedBy>
  <cp:revision>24</cp:revision>
  <dcterms:created xsi:type="dcterms:W3CDTF">2015-08-18T20:40:25Z</dcterms:created>
  <dcterms:modified xsi:type="dcterms:W3CDTF">2025-04-23T16:36:03Z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0x010100FD459519732832478367F3EEBBA024DD</vt:lpwstr>
  </property>
  <property fmtid="{D5CDD505-2E9C-101B-9397-08002B2CF9AE}" pid="3" name="AuthorIds_UIVersion_512">
    <vt:lpwstr>3</vt:lpwstr>
  </property>
  <property fmtid="{D5CDD505-2E9C-101B-9397-08002B2CF9AE}" pid="4" name="MediaServiceImageTags">
    <vt:lpwstr/>
  </property>
</Properties>
</file>